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93455" r:id="rId4"/>
  </p:sldMasterIdLst>
  <p:notesMasterIdLst>
    <p:notesMasterId r:id="rId40"/>
  </p:notesMasterIdLst>
  <p:sldIdLst>
    <p:sldId id="256" r:id="rId5"/>
    <p:sldId id="314" r:id="rId6"/>
    <p:sldId id="325" r:id="rId7"/>
    <p:sldId id="326" r:id="rId8"/>
    <p:sldId id="327" r:id="rId9"/>
    <p:sldId id="363" r:id="rId10"/>
    <p:sldId id="364" r:id="rId11"/>
    <p:sldId id="349" r:id="rId12"/>
    <p:sldId id="366" r:id="rId13"/>
    <p:sldId id="365" r:id="rId14"/>
    <p:sldId id="367" r:id="rId15"/>
    <p:sldId id="368" r:id="rId16"/>
    <p:sldId id="360" r:id="rId17"/>
    <p:sldId id="362" r:id="rId18"/>
    <p:sldId id="329" r:id="rId19"/>
    <p:sldId id="324" r:id="rId20"/>
    <p:sldId id="357" r:id="rId21"/>
    <p:sldId id="323" r:id="rId22"/>
    <p:sldId id="332" r:id="rId23"/>
    <p:sldId id="371" r:id="rId24"/>
    <p:sldId id="369" r:id="rId25"/>
    <p:sldId id="372" r:id="rId26"/>
    <p:sldId id="373" r:id="rId27"/>
    <p:sldId id="370" r:id="rId28"/>
    <p:sldId id="333" r:id="rId29"/>
    <p:sldId id="374" r:id="rId30"/>
    <p:sldId id="339" r:id="rId31"/>
    <p:sldId id="376" r:id="rId32"/>
    <p:sldId id="338" r:id="rId33"/>
    <p:sldId id="375" r:id="rId34"/>
    <p:sldId id="344" r:id="rId35"/>
    <p:sldId id="377" r:id="rId36"/>
    <p:sldId id="356" r:id="rId37"/>
    <p:sldId id="350" r:id="rId38"/>
    <p:sldId id="294" r:id="rId39"/>
  </p:sldIdLst>
  <p:sldSz cx="9144000" cy="5143500" type="screen16x9"/>
  <p:notesSz cx="6797675" cy="992663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99FF"/>
    <a:srgbClr val="FF9933"/>
    <a:srgbClr val="FF5050"/>
    <a:srgbClr val="FFFF66"/>
    <a:srgbClr val="009900"/>
    <a:srgbClr val="FFFF99"/>
    <a:srgbClr val="FF7C80"/>
    <a:srgbClr val="CC6600"/>
    <a:srgbClr val="FF9966"/>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2589" autoAdjust="0"/>
    <p:restoredTop sz="75515" autoAdjust="0"/>
  </p:normalViewPr>
  <p:slideViewPr>
    <p:cSldViewPr snapToGrid="0" snapToObjects="1">
      <p:cViewPr varScale="1">
        <p:scale>
          <a:sx n="116" d="100"/>
          <a:sy n="116" d="100"/>
        </p:scale>
        <p:origin x="-1494" y="-96"/>
      </p:cViewPr>
      <p:guideLst>
        <p:guide orient="horz" pos="1620"/>
        <p:guide pos="2880"/>
      </p:guideLst>
    </p:cSldViewPr>
  </p:slideViewPr>
  <p:notesTextViewPr>
    <p:cViewPr>
      <p:scale>
        <a:sx n="100" d="100"/>
        <a:sy n="100" d="100"/>
      </p:scale>
      <p:origin x="0" y="0"/>
    </p:cViewPr>
  </p:notesTextViewPr>
  <p:sorterViewPr>
    <p:cViewPr>
      <p:scale>
        <a:sx n="149" d="100"/>
        <a:sy n="149"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notesMaster" Target="notesMasters/notesMaster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en-AU"/>
          </a:p>
        </p:txBody>
      </p:sp>
      <p:sp>
        <p:nvSpPr>
          <p:cNvPr id="3" name="Date Placeholder 2"/>
          <p:cNvSpPr>
            <a:spLocks noGrp="1"/>
          </p:cNvSpPr>
          <p:nvPr>
            <p:ph type="dt" idx="1"/>
          </p:nvPr>
        </p:nvSpPr>
        <p:spPr>
          <a:xfrm>
            <a:off x="3850443" y="0"/>
            <a:ext cx="2945659" cy="496332"/>
          </a:xfrm>
          <a:prstGeom prst="rect">
            <a:avLst/>
          </a:prstGeom>
        </p:spPr>
        <p:txBody>
          <a:bodyPr vert="horz" lIns="91440" tIns="45720" rIns="91440" bIns="45720" rtlCol="0"/>
          <a:lstStyle>
            <a:lvl1pPr algn="r">
              <a:defRPr sz="1200"/>
            </a:lvl1pPr>
          </a:lstStyle>
          <a:p>
            <a:fld id="{9B474164-3E97-486F-83C7-5853B4977EA8}" type="datetimeFigureOut">
              <a:rPr lang="en-AU" smtClean="0"/>
              <a:t>25/05/2016</a:t>
            </a:fld>
            <a:endParaRPr lang="en-AU"/>
          </a:p>
        </p:txBody>
      </p:sp>
      <p:sp>
        <p:nvSpPr>
          <p:cNvPr id="4" name="Slide Image Placeholder 3"/>
          <p:cNvSpPr>
            <a:spLocks noGrp="1" noRot="1" noChangeAspect="1"/>
          </p:cNvSpPr>
          <p:nvPr>
            <p:ph type="sldImg" idx="2"/>
          </p:nvPr>
        </p:nvSpPr>
        <p:spPr>
          <a:xfrm>
            <a:off x="90488" y="744538"/>
            <a:ext cx="6616700" cy="3722687"/>
          </a:xfrm>
          <a:prstGeom prst="rect">
            <a:avLst/>
          </a:prstGeom>
          <a:noFill/>
          <a:ln w="12700">
            <a:solidFill>
              <a:prstClr val="black"/>
            </a:solidFill>
          </a:ln>
        </p:spPr>
        <p:txBody>
          <a:bodyPr vert="horz" lIns="91440" tIns="45720" rIns="91440" bIns="45720" rtlCol="0" anchor="ctr"/>
          <a:lstStyle/>
          <a:p>
            <a:endParaRPr lang="en-AU"/>
          </a:p>
        </p:txBody>
      </p:sp>
      <p:sp>
        <p:nvSpPr>
          <p:cNvPr id="5" name="Notes Placeholder 4"/>
          <p:cNvSpPr>
            <a:spLocks noGrp="1"/>
          </p:cNvSpPr>
          <p:nvPr>
            <p:ph type="body" sz="quarter" idx="3"/>
          </p:nvPr>
        </p:nvSpPr>
        <p:spPr>
          <a:xfrm>
            <a:off x="679768" y="4715153"/>
            <a:ext cx="5438140" cy="4466987"/>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6" name="Footer Placeholder 5"/>
          <p:cNvSpPr>
            <a:spLocks noGrp="1"/>
          </p:cNvSpPr>
          <p:nvPr>
            <p:ph type="ftr" sz="quarter" idx="4"/>
          </p:nvPr>
        </p:nvSpPr>
        <p:spPr>
          <a:xfrm>
            <a:off x="0" y="9428583"/>
            <a:ext cx="2945659" cy="496332"/>
          </a:xfrm>
          <a:prstGeom prst="rect">
            <a:avLst/>
          </a:prstGeom>
        </p:spPr>
        <p:txBody>
          <a:bodyPr vert="horz" lIns="91440" tIns="45720" rIns="91440" bIns="45720" rtlCol="0" anchor="b"/>
          <a:lstStyle>
            <a:lvl1pPr algn="l">
              <a:defRPr sz="1200"/>
            </a:lvl1pPr>
          </a:lstStyle>
          <a:p>
            <a:endParaRPr lang="en-AU"/>
          </a:p>
        </p:txBody>
      </p:sp>
      <p:sp>
        <p:nvSpPr>
          <p:cNvPr id="7" name="Slide Number Placeholder 6"/>
          <p:cNvSpPr>
            <a:spLocks noGrp="1"/>
          </p:cNvSpPr>
          <p:nvPr>
            <p:ph type="sldNum" sz="quarter" idx="5"/>
          </p:nvPr>
        </p:nvSpPr>
        <p:spPr>
          <a:xfrm>
            <a:off x="3850443" y="9428583"/>
            <a:ext cx="2945659" cy="496332"/>
          </a:xfrm>
          <a:prstGeom prst="rect">
            <a:avLst/>
          </a:prstGeom>
        </p:spPr>
        <p:txBody>
          <a:bodyPr vert="horz" lIns="91440" tIns="45720" rIns="91440" bIns="45720" rtlCol="0" anchor="b"/>
          <a:lstStyle>
            <a:lvl1pPr algn="r">
              <a:defRPr sz="1200"/>
            </a:lvl1pPr>
          </a:lstStyle>
          <a:p>
            <a:fld id="{D62F0B9D-40AD-41AE-8BF5-93978E527EEF}" type="slidenum">
              <a:rPr lang="en-AU" smtClean="0"/>
              <a:t>‹#›</a:t>
            </a:fld>
            <a:endParaRPr lang="en-AU"/>
          </a:p>
        </p:txBody>
      </p:sp>
    </p:spTree>
    <p:extLst>
      <p:ext uri="{BB962C8B-B14F-4D97-AF65-F5344CB8AC3E}">
        <p14:creationId xmlns:p14="http://schemas.microsoft.com/office/powerpoint/2010/main" val="258367791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smtClean="0"/>
          </a:p>
          <a:p>
            <a:endParaRPr lang="en-AU" dirty="0" smtClean="0"/>
          </a:p>
        </p:txBody>
      </p:sp>
      <p:sp>
        <p:nvSpPr>
          <p:cNvPr id="4" name="Slide Number Placeholder 3"/>
          <p:cNvSpPr>
            <a:spLocks noGrp="1"/>
          </p:cNvSpPr>
          <p:nvPr>
            <p:ph type="sldNum" sz="quarter" idx="10"/>
          </p:nvPr>
        </p:nvSpPr>
        <p:spPr/>
        <p:txBody>
          <a:bodyPr/>
          <a:lstStyle/>
          <a:p>
            <a:fld id="{D62F0B9D-40AD-41AE-8BF5-93978E527EEF}" type="slidenum">
              <a:rPr lang="en-AU" smtClean="0"/>
              <a:t>1</a:t>
            </a:fld>
            <a:endParaRPr lang="en-AU"/>
          </a:p>
        </p:txBody>
      </p:sp>
    </p:spTree>
    <p:extLst>
      <p:ext uri="{BB962C8B-B14F-4D97-AF65-F5344CB8AC3E}">
        <p14:creationId xmlns:p14="http://schemas.microsoft.com/office/powerpoint/2010/main" val="199364564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AU" sz="12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D62F0B9D-40AD-41AE-8BF5-93978E527EEF}" type="slidenum">
              <a:rPr lang="en-AU" smtClean="0"/>
              <a:t>2</a:t>
            </a:fld>
            <a:endParaRPr lang="en-AU"/>
          </a:p>
        </p:txBody>
      </p:sp>
    </p:spTree>
    <p:extLst>
      <p:ext uri="{BB962C8B-B14F-4D97-AF65-F5344CB8AC3E}">
        <p14:creationId xmlns:p14="http://schemas.microsoft.com/office/powerpoint/2010/main" val="129485188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D62F0B9D-40AD-41AE-8BF5-93978E527EEF}" type="slidenum">
              <a:rPr lang="en-AU" smtClean="0"/>
              <a:t>3</a:t>
            </a:fld>
            <a:endParaRPr lang="en-AU"/>
          </a:p>
        </p:txBody>
      </p:sp>
    </p:spTree>
    <p:extLst>
      <p:ext uri="{BB962C8B-B14F-4D97-AF65-F5344CB8AC3E}">
        <p14:creationId xmlns:p14="http://schemas.microsoft.com/office/powerpoint/2010/main" val="253371456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D62F0B9D-40AD-41AE-8BF5-93978E527EEF}" type="slidenum">
              <a:rPr lang="en-AU" smtClean="0"/>
              <a:t>6</a:t>
            </a:fld>
            <a:endParaRPr lang="en-AU"/>
          </a:p>
        </p:txBody>
      </p:sp>
    </p:spTree>
    <p:extLst>
      <p:ext uri="{BB962C8B-B14F-4D97-AF65-F5344CB8AC3E}">
        <p14:creationId xmlns:p14="http://schemas.microsoft.com/office/powerpoint/2010/main" val="175529095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solidFill>
                <a:schemeClr val="tx1"/>
              </a:solidFill>
            </a:endParaRPr>
          </a:p>
        </p:txBody>
      </p:sp>
      <p:sp>
        <p:nvSpPr>
          <p:cNvPr id="4" name="Slide Number Placeholder 3"/>
          <p:cNvSpPr>
            <a:spLocks noGrp="1"/>
          </p:cNvSpPr>
          <p:nvPr>
            <p:ph type="sldNum" sz="quarter" idx="10"/>
          </p:nvPr>
        </p:nvSpPr>
        <p:spPr/>
        <p:txBody>
          <a:bodyPr/>
          <a:lstStyle/>
          <a:p>
            <a:fld id="{72C80671-8276-4CDE-B2A4-FD6177AC72DD}" type="slidenum">
              <a:rPr lang="en-AU" smtClean="0"/>
              <a:t>13</a:t>
            </a:fld>
            <a:endParaRPr lang="en-AU"/>
          </a:p>
        </p:txBody>
      </p:sp>
    </p:spTree>
    <p:extLst>
      <p:ext uri="{BB962C8B-B14F-4D97-AF65-F5344CB8AC3E}">
        <p14:creationId xmlns:p14="http://schemas.microsoft.com/office/powerpoint/2010/main" val="335988669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AU"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72C80671-8276-4CDE-B2A4-FD6177AC72DD}" type="slidenum">
              <a:rPr lang="en-AU" smtClean="0"/>
              <a:t>14</a:t>
            </a:fld>
            <a:endParaRPr lang="en-AU"/>
          </a:p>
        </p:txBody>
      </p:sp>
    </p:spTree>
    <p:extLst>
      <p:ext uri="{BB962C8B-B14F-4D97-AF65-F5344CB8AC3E}">
        <p14:creationId xmlns:p14="http://schemas.microsoft.com/office/powerpoint/2010/main" val="6082537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D62F0B9D-40AD-41AE-8BF5-93978E527EEF}" type="slidenum">
              <a:rPr lang="en-AU" smtClean="0"/>
              <a:t>18</a:t>
            </a:fld>
            <a:endParaRPr lang="en-AU"/>
          </a:p>
        </p:txBody>
      </p:sp>
    </p:spTree>
    <p:extLst>
      <p:ext uri="{BB962C8B-B14F-4D97-AF65-F5344CB8AC3E}">
        <p14:creationId xmlns:p14="http://schemas.microsoft.com/office/powerpoint/2010/main" val="327809468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smtClean="0"/>
              <a:t>Participation guidelines, page 10 and 13 </a:t>
            </a:r>
          </a:p>
          <a:p>
            <a:endParaRPr lang="en-AU" dirty="0"/>
          </a:p>
        </p:txBody>
      </p:sp>
      <p:sp>
        <p:nvSpPr>
          <p:cNvPr id="4" name="Slide Number Placeholder 3"/>
          <p:cNvSpPr>
            <a:spLocks noGrp="1"/>
          </p:cNvSpPr>
          <p:nvPr>
            <p:ph type="sldNum" sz="quarter" idx="10"/>
          </p:nvPr>
        </p:nvSpPr>
        <p:spPr/>
        <p:txBody>
          <a:bodyPr/>
          <a:lstStyle/>
          <a:p>
            <a:fld id="{D62F0B9D-40AD-41AE-8BF5-93978E527EEF}" type="slidenum">
              <a:rPr lang="en-AU" smtClean="0"/>
              <a:t>31</a:t>
            </a:fld>
            <a:endParaRPr lang="en-AU"/>
          </a:p>
        </p:txBody>
      </p:sp>
    </p:spTree>
    <p:extLst>
      <p:ext uri="{BB962C8B-B14F-4D97-AF65-F5344CB8AC3E}">
        <p14:creationId xmlns:p14="http://schemas.microsoft.com/office/powerpoint/2010/main" val="415788781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0488" y="744538"/>
            <a:ext cx="6616700" cy="3722687"/>
          </a:xfrm>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AD028021-AAD7-487A-BBE7-1A0FDAD147A0}" type="slidenum">
              <a:rPr lang="en-AU" smtClean="0"/>
              <a:t>35</a:t>
            </a:fld>
            <a:endParaRPr lang="en-AU"/>
          </a:p>
        </p:txBody>
      </p:sp>
    </p:spTree>
    <p:extLst>
      <p:ext uri="{BB962C8B-B14F-4D97-AF65-F5344CB8AC3E}">
        <p14:creationId xmlns:p14="http://schemas.microsoft.com/office/powerpoint/2010/main" val="282139068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descr="26404 CCYP Powerpoint cover page 1.jp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9141291" cy="5143500"/>
          </a:xfrm>
          <a:prstGeom prst="rect">
            <a:avLst/>
          </a:prstGeom>
        </p:spPr>
      </p:pic>
      <p:sp>
        <p:nvSpPr>
          <p:cNvPr id="2" name="Title 1"/>
          <p:cNvSpPr>
            <a:spLocks noGrp="1"/>
          </p:cNvSpPr>
          <p:nvPr>
            <p:ph type="ctrTitle"/>
          </p:nvPr>
        </p:nvSpPr>
        <p:spPr>
          <a:xfrm>
            <a:off x="438856" y="2717713"/>
            <a:ext cx="3103034" cy="1102519"/>
          </a:xfrm>
        </p:spPr>
        <p:txBody>
          <a:bodyPr lIns="0" tIns="0" rIns="0" bIns="0">
            <a:normAutofit/>
          </a:bodyPr>
          <a:lstStyle>
            <a:lvl1pPr algn="l">
              <a:defRPr sz="3000">
                <a:solidFill>
                  <a:srgbClr val="FFFFFF"/>
                </a:solidFill>
                <a:latin typeface="Arial"/>
                <a:cs typeface="Arial"/>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438855" y="3951817"/>
            <a:ext cx="4323645" cy="1071739"/>
          </a:xfrm>
        </p:spPr>
        <p:txBody>
          <a:bodyPr lIns="0" tIns="0" rIns="0" bIns="0">
            <a:normAutofit/>
          </a:bodyPr>
          <a:lstStyle>
            <a:lvl1pPr marL="0" indent="0" algn="l">
              <a:buNone/>
              <a:defRPr sz="1800">
                <a:solidFill>
                  <a:srgbClr val="FFFFFF"/>
                </a:solidFill>
                <a:latin typeface="Arial"/>
                <a:cs typeface="Aria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Tree>
    <p:extLst>
      <p:ext uri="{BB962C8B-B14F-4D97-AF65-F5344CB8AC3E}">
        <p14:creationId xmlns:p14="http://schemas.microsoft.com/office/powerpoint/2010/main" val="172835148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8C2560D-EC28-3B41-86E8-18F1CE0113B4}" type="datetimeFigureOut">
              <a:rPr lang="en-US" smtClean="0"/>
              <a:t>5/25/2016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066355A-084C-D24E-9AD2-7E4FC41EA627}" type="slidenum">
              <a:rPr lang="en-US" smtClean="0"/>
              <a:t>‹#›</a:t>
            </a:fld>
            <a:endParaRPr lang="en-US"/>
          </a:p>
        </p:txBody>
      </p:sp>
    </p:spTree>
    <p:extLst>
      <p:ext uri="{BB962C8B-B14F-4D97-AF65-F5344CB8AC3E}">
        <p14:creationId xmlns:p14="http://schemas.microsoft.com/office/powerpoint/2010/main" val="361598310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8C2560D-EC28-3B41-86E8-18F1CE0113B4}" type="datetimeFigureOut">
              <a:rPr lang="en-US" smtClean="0"/>
              <a:t>5/25/2016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066355A-084C-D24E-9AD2-7E4FC41EA627}" type="slidenum">
              <a:rPr lang="en-US" smtClean="0"/>
              <a:t>‹#›</a:t>
            </a:fld>
            <a:endParaRPr lang="en-US"/>
          </a:p>
        </p:txBody>
      </p:sp>
    </p:spTree>
    <p:extLst>
      <p:ext uri="{BB962C8B-B14F-4D97-AF65-F5344CB8AC3E}">
        <p14:creationId xmlns:p14="http://schemas.microsoft.com/office/powerpoint/2010/main" val="372331729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8C2560D-EC28-3B41-86E8-18F1CE0113B4}" type="datetimeFigureOut">
              <a:rPr lang="en-US" smtClean="0"/>
              <a:t>5/25/2016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066355A-084C-D24E-9AD2-7E4FC41EA627}" type="slidenum">
              <a:rPr lang="en-US" smtClean="0"/>
              <a:t>‹#›</a:t>
            </a:fld>
            <a:endParaRPr lang="en-US"/>
          </a:p>
        </p:txBody>
      </p:sp>
    </p:spTree>
    <p:extLst>
      <p:ext uri="{BB962C8B-B14F-4D97-AF65-F5344CB8AC3E}">
        <p14:creationId xmlns:p14="http://schemas.microsoft.com/office/powerpoint/2010/main" val="241799648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1_Title Slide">
    <p:spTree>
      <p:nvGrpSpPr>
        <p:cNvPr id="1" name=""/>
        <p:cNvGrpSpPr/>
        <p:nvPr/>
      </p:nvGrpSpPr>
      <p:grpSpPr>
        <a:xfrm>
          <a:off x="0" y="0"/>
          <a:ext cx="0" cy="0"/>
          <a:chOff x="0" y="0"/>
          <a:chExt cx="0" cy="0"/>
        </a:xfrm>
      </p:grpSpPr>
      <p:pic>
        <p:nvPicPr>
          <p:cNvPr id="4" name="Picture 3" descr="26404 CCYP Powerpoint cover page 2.jp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709" y="0"/>
            <a:ext cx="9141291" cy="5143500"/>
          </a:xfrm>
          <a:prstGeom prst="rect">
            <a:avLst/>
          </a:prstGeom>
        </p:spPr>
      </p:pic>
      <p:sp>
        <p:nvSpPr>
          <p:cNvPr id="2" name="Title 1"/>
          <p:cNvSpPr>
            <a:spLocks noGrp="1"/>
          </p:cNvSpPr>
          <p:nvPr>
            <p:ph type="ctrTitle"/>
          </p:nvPr>
        </p:nvSpPr>
        <p:spPr>
          <a:xfrm>
            <a:off x="438855" y="1883834"/>
            <a:ext cx="7244645" cy="597140"/>
          </a:xfrm>
        </p:spPr>
        <p:txBody>
          <a:bodyPr lIns="0" tIns="0" rIns="0" bIns="0">
            <a:normAutofit/>
          </a:bodyPr>
          <a:lstStyle>
            <a:lvl1pPr algn="l">
              <a:defRPr sz="3000">
                <a:solidFill>
                  <a:schemeClr val="tx1"/>
                </a:solidFill>
                <a:latin typeface="Arial"/>
                <a:cs typeface="Arial"/>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438855" y="2580919"/>
            <a:ext cx="6400800" cy="368303"/>
          </a:xfrm>
        </p:spPr>
        <p:txBody>
          <a:bodyPr lIns="0" tIns="0" rIns="0" bIns="0">
            <a:normAutofit/>
          </a:bodyPr>
          <a:lstStyle>
            <a:lvl1pPr marL="0" indent="0" algn="l">
              <a:buNone/>
              <a:defRPr sz="1800">
                <a:solidFill>
                  <a:srgbClr val="000000"/>
                </a:solidFill>
                <a:latin typeface="Arial"/>
                <a:cs typeface="Aria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Tree>
    <p:extLst>
      <p:ext uri="{BB962C8B-B14F-4D97-AF65-F5344CB8AC3E}">
        <p14:creationId xmlns:p14="http://schemas.microsoft.com/office/powerpoint/2010/main" val="114902537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7" name="Picture 6" descr="26404 CCYP Powerpoint internal page.jp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9141291" cy="5143500"/>
          </a:xfrm>
          <a:prstGeom prst="rect">
            <a:avLst/>
          </a:prstGeom>
        </p:spPr>
      </p:pic>
      <p:sp>
        <p:nvSpPr>
          <p:cNvPr id="2" name="Title 1"/>
          <p:cNvSpPr>
            <a:spLocks noGrp="1"/>
          </p:cNvSpPr>
          <p:nvPr>
            <p:ph type="title"/>
          </p:nvPr>
        </p:nvSpPr>
        <p:spPr>
          <a:xfrm>
            <a:off x="372534" y="927621"/>
            <a:ext cx="7492497" cy="602259"/>
          </a:xfrm>
        </p:spPr>
        <p:txBody>
          <a:bodyPr lIns="0" tIns="0" rIns="0" bIns="0" anchor="t" anchorCtr="0">
            <a:normAutofit/>
          </a:bodyPr>
          <a:lstStyle>
            <a:lvl1pPr algn="l">
              <a:defRPr sz="3000" b="1" i="0">
                <a:latin typeface="Arial Bold"/>
                <a:cs typeface="Arial Bold"/>
              </a:defRPr>
            </a:lvl1pPr>
          </a:lstStyle>
          <a:p>
            <a:r>
              <a:rPr lang="en-US" dirty="0" smtClean="0"/>
              <a:t>Click to edit Master title style</a:t>
            </a:r>
            <a:endParaRPr lang="en-US" dirty="0"/>
          </a:p>
        </p:txBody>
      </p:sp>
      <p:sp>
        <p:nvSpPr>
          <p:cNvPr id="3" name="Content Placeholder 2"/>
          <p:cNvSpPr>
            <a:spLocks noGrp="1"/>
          </p:cNvSpPr>
          <p:nvPr>
            <p:ph idx="1"/>
          </p:nvPr>
        </p:nvSpPr>
        <p:spPr>
          <a:xfrm>
            <a:off x="372534" y="1630915"/>
            <a:ext cx="7492497" cy="2872128"/>
          </a:xfrm>
        </p:spPr>
        <p:txBody>
          <a:bodyPr/>
          <a:lstStyle>
            <a:lvl1pPr>
              <a:defRPr sz="2800">
                <a:latin typeface="Arial"/>
                <a:cs typeface="Arial"/>
              </a:defRPr>
            </a:lvl1pPr>
            <a:lvl2pPr>
              <a:defRPr sz="2600">
                <a:latin typeface="Arial"/>
                <a:cs typeface="Arial"/>
              </a:defRPr>
            </a:lvl2pPr>
            <a:lvl3pPr>
              <a:defRPr>
                <a:latin typeface="Arial"/>
                <a:cs typeface="Arial"/>
              </a:defRPr>
            </a:lvl3pPr>
            <a:lvl4pPr>
              <a:defRPr>
                <a:latin typeface="Arial"/>
                <a:cs typeface="Arial"/>
              </a:defRPr>
            </a:lvl4pPr>
            <a:lvl5pPr>
              <a:defRPr>
                <a:latin typeface="Arial"/>
                <a:cs typeface="Aria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a:xfrm>
            <a:off x="372534" y="4767263"/>
            <a:ext cx="2133600" cy="273844"/>
          </a:xfrm>
        </p:spPr>
        <p:txBody>
          <a:bodyPr/>
          <a:lstStyle/>
          <a:p>
            <a:fld id="{68C2560D-EC28-3B41-86E8-18F1CE0113B4}" type="datetimeFigureOut">
              <a:rPr lang="en-US" smtClean="0"/>
              <a:t>5/25/2016</a:t>
            </a:fld>
            <a:endParaRPr lang="en-US"/>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6899550" y="4767263"/>
            <a:ext cx="2133600" cy="273844"/>
          </a:xfrm>
        </p:spPr>
        <p:txBody>
          <a:bodyPr/>
          <a:lstStyle>
            <a:lvl1pPr>
              <a:defRPr>
                <a:solidFill>
                  <a:schemeClr val="bg1"/>
                </a:solidFill>
              </a:defRPr>
            </a:lvl1pPr>
          </a:lstStyle>
          <a:p>
            <a:fld id="{2066355A-084C-D24E-9AD2-7E4FC41EA627}" type="slidenum">
              <a:rPr lang="en-US" smtClean="0"/>
              <a:pPr/>
              <a:t>‹#›</a:t>
            </a:fld>
            <a:endParaRPr lang="en-US" dirty="0"/>
          </a:p>
        </p:txBody>
      </p:sp>
    </p:spTree>
    <p:extLst>
      <p:ext uri="{BB962C8B-B14F-4D97-AF65-F5344CB8AC3E}">
        <p14:creationId xmlns:p14="http://schemas.microsoft.com/office/powerpoint/2010/main" val="322038221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dirty="0" smtClean="0"/>
              <a:t>Click to edit Master title style</a:t>
            </a:r>
            <a:endParaRPr lang="en-US" dirty="0"/>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Master text styles</a:t>
            </a:r>
          </a:p>
        </p:txBody>
      </p:sp>
      <p:sp>
        <p:nvSpPr>
          <p:cNvPr id="4" name="Date Placeholder 3"/>
          <p:cNvSpPr>
            <a:spLocks noGrp="1"/>
          </p:cNvSpPr>
          <p:nvPr>
            <p:ph type="dt" sz="half" idx="10"/>
          </p:nvPr>
        </p:nvSpPr>
        <p:spPr/>
        <p:txBody>
          <a:bodyPr/>
          <a:lstStyle/>
          <a:p>
            <a:fld id="{4A9E7B99-7C3F-4BC3-B7B8-7E1F8C620B24}" type="datetime1">
              <a:rPr lang="en-US" smtClean="0"/>
              <a:pPr/>
              <a:t>5/25/2016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1AF2B4D-6B12-4EDF-87BB-2B55CECB6611}" type="slidenum">
              <a:rPr lang="en-US" smtClean="0"/>
              <a:pPr/>
              <a:t>‹#›</a:t>
            </a:fld>
            <a:endParaRPr lang="en-US"/>
          </a:p>
        </p:txBody>
      </p:sp>
    </p:spTree>
    <p:extLst>
      <p:ext uri="{BB962C8B-B14F-4D97-AF65-F5344CB8AC3E}">
        <p14:creationId xmlns:p14="http://schemas.microsoft.com/office/powerpoint/2010/main" val="112239484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68C2560D-EC28-3B41-86E8-18F1CE0113B4}" type="datetimeFigureOut">
              <a:rPr lang="en-US" smtClean="0"/>
              <a:t>5/25/2016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066355A-084C-D24E-9AD2-7E4FC41EA627}" type="slidenum">
              <a:rPr lang="en-US" smtClean="0"/>
              <a:t>‹#›</a:t>
            </a:fld>
            <a:endParaRPr lang="en-US"/>
          </a:p>
        </p:txBody>
      </p:sp>
    </p:spTree>
    <p:extLst>
      <p:ext uri="{BB962C8B-B14F-4D97-AF65-F5344CB8AC3E}">
        <p14:creationId xmlns:p14="http://schemas.microsoft.com/office/powerpoint/2010/main" val="126059461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68C2560D-EC28-3B41-86E8-18F1CE0113B4}" type="datetimeFigureOut">
              <a:rPr lang="en-US" smtClean="0"/>
              <a:t>5/25/2016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066355A-084C-D24E-9AD2-7E4FC41EA627}" type="slidenum">
              <a:rPr lang="en-US" smtClean="0"/>
              <a:t>‹#›</a:t>
            </a:fld>
            <a:endParaRPr lang="en-US"/>
          </a:p>
        </p:txBody>
      </p:sp>
    </p:spTree>
    <p:extLst>
      <p:ext uri="{BB962C8B-B14F-4D97-AF65-F5344CB8AC3E}">
        <p14:creationId xmlns:p14="http://schemas.microsoft.com/office/powerpoint/2010/main" val="248682443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68C2560D-EC28-3B41-86E8-18F1CE0113B4}" type="datetimeFigureOut">
              <a:rPr lang="en-US" smtClean="0"/>
              <a:t>5/25/2016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066355A-084C-D24E-9AD2-7E4FC41EA627}" type="slidenum">
              <a:rPr lang="en-US" smtClean="0"/>
              <a:t>‹#›</a:t>
            </a:fld>
            <a:endParaRPr lang="en-US"/>
          </a:p>
        </p:txBody>
      </p:sp>
    </p:spTree>
    <p:extLst>
      <p:ext uri="{BB962C8B-B14F-4D97-AF65-F5344CB8AC3E}">
        <p14:creationId xmlns:p14="http://schemas.microsoft.com/office/powerpoint/2010/main" val="108471299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8C2560D-EC28-3B41-86E8-18F1CE0113B4}" type="datetimeFigureOut">
              <a:rPr lang="en-US" smtClean="0"/>
              <a:t>5/25/2016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066355A-084C-D24E-9AD2-7E4FC41EA627}" type="slidenum">
              <a:rPr lang="en-US" smtClean="0"/>
              <a:t>‹#›</a:t>
            </a:fld>
            <a:endParaRPr lang="en-US"/>
          </a:p>
        </p:txBody>
      </p:sp>
    </p:spTree>
    <p:extLst>
      <p:ext uri="{BB962C8B-B14F-4D97-AF65-F5344CB8AC3E}">
        <p14:creationId xmlns:p14="http://schemas.microsoft.com/office/powerpoint/2010/main" val="124922467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8C2560D-EC28-3B41-86E8-18F1CE0113B4}" type="datetimeFigureOut">
              <a:rPr lang="en-US" smtClean="0"/>
              <a:t>5/25/2016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C6B1FF6-39B9-40F5-8B67-33C6354A3D4F}" type="slidenum">
              <a:rPr kumimoji="0" lang="en-US" smtClean="0"/>
              <a:pPr eaLnBrk="1" latinLnBrk="0" hangingPunct="1"/>
              <a:t>‹#›</a:t>
            </a:fld>
            <a:endParaRPr kumimoji="0" lang="en-US" dirty="0">
              <a:solidFill>
                <a:schemeClr val="accent3">
                  <a:shade val="75000"/>
                </a:schemeClr>
              </a:solidFill>
            </a:endParaRPr>
          </a:p>
        </p:txBody>
      </p:sp>
    </p:spTree>
    <p:extLst>
      <p:ext uri="{BB962C8B-B14F-4D97-AF65-F5344CB8AC3E}">
        <p14:creationId xmlns:p14="http://schemas.microsoft.com/office/powerpoint/2010/main" val="121822031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68C2560D-EC28-3B41-86E8-18F1CE0113B4}" type="datetimeFigureOut">
              <a:rPr lang="en-US" smtClean="0"/>
              <a:t>5/25/2016</a:t>
            </a:fld>
            <a:endParaRPr lang="en-US"/>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2066355A-084C-D24E-9AD2-7E4FC41EA627}" type="slidenum">
              <a:rPr lang="en-US" smtClean="0"/>
              <a:t>‹#›</a:t>
            </a:fld>
            <a:endParaRPr lang="en-US"/>
          </a:p>
        </p:txBody>
      </p:sp>
    </p:spTree>
    <p:extLst>
      <p:ext uri="{BB962C8B-B14F-4D97-AF65-F5344CB8AC3E}">
        <p14:creationId xmlns:p14="http://schemas.microsoft.com/office/powerpoint/2010/main" val="3693843513"/>
      </p:ext>
    </p:extLst>
  </p:cSld>
  <p:clrMap bg1="lt1" tx1="dk1" bg2="lt2" tx2="dk2" accent1="accent1" accent2="accent2" accent3="accent3" accent4="accent4" accent5="accent5" accent6="accent6" hlink="hlink" folHlink="folHlink"/>
  <p:sldLayoutIdLst>
    <p:sldLayoutId id="2147493456" r:id="rId1"/>
    <p:sldLayoutId id="2147493467" r:id="rId2"/>
    <p:sldLayoutId id="2147493457" r:id="rId3"/>
    <p:sldLayoutId id="2147493458" r:id="rId4"/>
    <p:sldLayoutId id="2147493459" r:id="rId5"/>
    <p:sldLayoutId id="2147493460" r:id="rId6"/>
    <p:sldLayoutId id="2147493461" r:id="rId7"/>
    <p:sldLayoutId id="2147493462" r:id="rId8"/>
    <p:sldLayoutId id="2147493463" r:id="rId9"/>
    <p:sldLayoutId id="2147493464" r:id="rId10"/>
    <p:sldLayoutId id="2147493465" r:id="rId11"/>
    <p:sldLayoutId id="2147493466" r:id="rId12"/>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12.png"/><Relationship Id="rId7" Type="http://schemas.openxmlformats.org/officeDocument/2006/relationships/image" Target="../media/image16.png"/><Relationship Id="rId2" Type="http://schemas.openxmlformats.org/officeDocument/2006/relationships/notesSlide" Target="../notesSlides/notesSlide5.xml"/><Relationship Id="rId1" Type="http://schemas.openxmlformats.org/officeDocument/2006/relationships/slideLayout" Target="../slideLayouts/slideLayout3.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s/_rels/slide1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2.xml"/><Relationship Id="rId1" Type="http://schemas.openxmlformats.org/officeDocument/2006/relationships/slideLayout" Target="../slideLayouts/slideLayout8.xml"/></Relationships>
</file>

<file path=ppt/slides/_rels/slide20.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3" Type="http://schemas.openxmlformats.org/officeDocument/2006/relationships/hyperlink" Target="http://www.ccyp.wa.gov/" TargetMode="External"/><Relationship Id="rId2" Type="http://schemas.openxmlformats.org/officeDocument/2006/relationships/notesSlide" Target="../notesSlides/notesSlide9.xml"/><Relationship Id="rId1" Type="http://schemas.openxmlformats.org/officeDocument/2006/relationships/slideLayout" Target="../slideLayouts/slideLayout3.xml"/><Relationship Id="rId5" Type="http://schemas.openxmlformats.org/officeDocument/2006/relationships/image" Target="../media/image27.png"/><Relationship Id="rId4" Type="http://schemas.openxmlformats.org/officeDocument/2006/relationships/hyperlink" Target="http://www.ccyp.wa.gov.au/" TargetMode="Externa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32121" y="2964204"/>
            <a:ext cx="4215646" cy="1102519"/>
          </a:xfrm>
        </p:spPr>
        <p:txBody>
          <a:bodyPr>
            <a:normAutofit fontScale="90000"/>
          </a:bodyPr>
          <a:lstStyle/>
          <a:p>
            <a:pPr>
              <a:lnSpc>
                <a:spcPct val="90000"/>
              </a:lnSpc>
            </a:pPr>
            <a:r>
              <a:rPr lang="en-AU" sz="3200" dirty="0">
                <a:solidFill>
                  <a:schemeClr val="bg1"/>
                </a:solidFill>
                <a:latin typeface="Tahoma" panose="020B0604030504040204" pitchFamily="34" charset="0"/>
                <a:ea typeface="Tahoma" panose="020B0604030504040204" pitchFamily="34" charset="0"/>
                <a:cs typeface="Tahoma" panose="020B0604030504040204" pitchFamily="34" charset="0"/>
              </a:rPr>
              <a:t>Children’s voices must be heard in matters that affect </a:t>
            </a:r>
            <a:r>
              <a:rPr lang="en-AU" sz="3200" dirty="0" smtClean="0">
                <a:solidFill>
                  <a:schemeClr val="bg1"/>
                </a:solidFill>
                <a:latin typeface="Tahoma" panose="020B0604030504040204" pitchFamily="34" charset="0"/>
                <a:ea typeface="Tahoma" panose="020B0604030504040204" pitchFamily="34" charset="0"/>
                <a:cs typeface="Tahoma" panose="020B0604030504040204" pitchFamily="34" charset="0"/>
              </a:rPr>
              <a:t>them</a:t>
            </a:r>
            <a:br>
              <a:rPr lang="en-AU" sz="3200" dirty="0" smtClean="0">
                <a:solidFill>
                  <a:schemeClr val="bg1"/>
                </a:solidFill>
                <a:latin typeface="Tahoma" panose="020B0604030504040204" pitchFamily="34" charset="0"/>
                <a:ea typeface="Tahoma" panose="020B0604030504040204" pitchFamily="34" charset="0"/>
                <a:cs typeface="Tahoma" panose="020B0604030504040204" pitchFamily="34" charset="0"/>
              </a:rPr>
            </a:br>
            <a:r>
              <a:rPr lang="en-AU" sz="3200" dirty="0" smtClean="0">
                <a:solidFill>
                  <a:schemeClr val="bg1"/>
                </a:solidFill>
                <a:latin typeface="Tahoma" panose="020B0604030504040204" pitchFamily="34" charset="0"/>
                <a:ea typeface="Tahoma" panose="020B0604030504040204" pitchFamily="34" charset="0"/>
                <a:cs typeface="Tahoma" panose="020B0604030504040204" pitchFamily="34" charset="0"/>
              </a:rPr>
              <a:t/>
            </a:r>
            <a:br>
              <a:rPr lang="en-AU" sz="3200" dirty="0" smtClean="0">
                <a:solidFill>
                  <a:schemeClr val="bg1"/>
                </a:solidFill>
                <a:latin typeface="Tahoma" panose="020B0604030504040204" pitchFamily="34" charset="0"/>
                <a:ea typeface="Tahoma" panose="020B0604030504040204" pitchFamily="34" charset="0"/>
                <a:cs typeface="Tahoma" panose="020B0604030504040204" pitchFamily="34" charset="0"/>
              </a:rPr>
            </a:br>
            <a:r>
              <a:rPr lang="en-AU" sz="3200" i="1" dirty="0" smtClean="0">
                <a:solidFill>
                  <a:schemeClr val="bg1"/>
                </a:solidFill>
                <a:latin typeface="Tahoma" panose="020B0604030504040204" pitchFamily="34" charset="0"/>
                <a:ea typeface="Tahoma" panose="020B0604030504040204" pitchFamily="34" charset="0"/>
                <a:cs typeface="Tahoma" panose="020B0604030504040204" pitchFamily="34" charset="0"/>
              </a:rPr>
              <a:t>“I am not invisible” </a:t>
            </a:r>
            <a:endParaRPr lang="en-AU" sz="3200" i="1"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192206854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Grp="1" noChangeAspect="1" noChangeArrowheads="1"/>
          </p:cNvPicPr>
          <p:nvPr>
            <p:ph idx="1"/>
          </p:nvPr>
        </p:nvPicPr>
        <p:blipFill>
          <a:blip r:embed="rId2">
            <a:extLst>
              <a:ext uri="{28A0092B-C50C-407E-A947-70E740481C1C}">
                <a14:useLocalDpi xmlns:a14="http://schemas.microsoft.com/office/drawing/2010/main"/>
              </a:ext>
            </a:extLst>
          </a:blip>
          <a:srcRect/>
          <a:stretch>
            <a:fillRect/>
          </a:stretch>
        </p:blipFill>
        <p:spPr bwMode="auto">
          <a:xfrm>
            <a:off x="205620" y="1427529"/>
            <a:ext cx="3534358" cy="24772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3904735" y="1309817"/>
            <a:ext cx="4151870" cy="4216539"/>
          </a:xfrm>
          <a:prstGeom prst="rect">
            <a:avLst/>
          </a:prstGeom>
          <a:noFill/>
        </p:spPr>
        <p:txBody>
          <a:bodyPr wrap="square" rtlCol="0">
            <a:spAutoFit/>
          </a:bodyPr>
          <a:lstStyle/>
          <a:p>
            <a:r>
              <a:rPr lang="en-AU" sz="2400" i="1" dirty="0" smtClean="0">
                <a:solidFill>
                  <a:srgbClr val="002060"/>
                </a:solidFill>
                <a:latin typeface="Arial" panose="020B0604020202020204" pitchFamily="34" charset="0"/>
                <a:cs typeface="Arial" panose="020B0604020202020204" pitchFamily="34" charset="0"/>
              </a:rPr>
              <a:t>“My culture means everything to me, my family and my elders.”</a:t>
            </a:r>
            <a:br>
              <a:rPr lang="en-AU" sz="2400" i="1" dirty="0" smtClean="0">
                <a:solidFill>
                  <a:srgbClr val="002060"/>
                </a:solidFill>
                <a:latin typeface="Arial" panose="020B0604020202020204" pitchFamily="34" charset="0"/>
                <a:cs typeface="Arial" panose="020B0604020202020204" pitchFamily="34" charset="0"/>
              </a:rPr>
            </a:br>
            <a:r>
              <a:rPr lang="en-AU" sz="2000" dirty="0" smtClean="0">
                <a:solidFill>
                  <a:srgbClr val="0070C0"/>
                </a:solidFill>
              </a:rPr>
              <a:t>boy aged 10 </a:t>
            </a:r>
          </a:p>
          <a:p>
            <a:endParaRPr lang="en-AU" dirty="0">
              <a:solidFill>
                <a:srgbClr val="0070C0"/>
              </a:solidFill>
            </a:endParaRPr>
          </a:p>
          <a:p>
            <a:r>
              <a:rPr lang="en-AU" sz="2400" i="1" dirty="0" smtClean="0">
                <a:solidFill>
                  <a:srgbClr val="002060"/>
                </a:solidFill>
                <a:latin typeface="Arial" panose="020B0604020202020204" pitchFamily="34" charset="0"/>
                <a:cs typeface="Arial" panose="020B0604020202020204" pitchFamily="34" charset="0"/>
              </a:rPr>
              <a:t>“If you don’t have a family you can’t live.”</a:t>
            </a:r>
            <a:r>
              <a:rPr lang="en-AU" sz="2400" dirty="0" smtClean="0">
                <a:solidFill>
                  <a:srgbClr val="002060"/>
                </a:solidFill>
                <a:latin typeface="Arial" panose="020B0604020202020204" pitchFamily="34" charset="0"/>
                <a:cs typeface="Arial" panose="020B0604020202020204" pitchFamily="34" charset="0"/>
              </a:rPr>
              <a:t> </a:t>
            </a:r>
            <a:br>
              <a:rPr lang="en-AU" sz="2400" dirty="0" smtClean="0">
                <a:solidFill>
                  <a:srgbClr val="002060"/>
                </a:solidFill>
                <a:latin typeface="Arial" panose="020B0604020202020204" pitchFamily="34" charset="0"/>
                <a:cs typeface="Arial" panose="020B0604020202020204" pitchFamily="34" charset="0"/>
              </a:rPr>
            </a:br>
            <a:r>
              <a:rPr lang="en-AU" sz="2000" dirty="0" smtClean="0">
                <a:solidFill>
                  <a:srgbClr val="0070C0"/>
                </a:solidFill>
              </a:rPr>
              <a:t>boy aged 8 </a:t>
            </a:r>
            <a:r>
              <a:rPr lang="en-AU" sz="2400" dirty="0" smtClean="0">
                <a:solidFill>
                  <a:srgbClr val="0070C0"/>
                </a:solidFill>
              </a:rPr>
              <a:t/>
            </a:r>
            <a:br>
              <a:rPr lang="en-AU" sz="2400" dirty="0" smtClean="0">
                <a:solidFill>
                  <a:srgbClr val="0070C0"/>
                </a:solidFill>
              </a:rPr>
            </a:br>
            <a:r>
              <a:rPr lang="en-AU" dirty="0" smtClean="0">
                <a:solidFill>
                  <a:srgbClr val="0070C0"/>
                </a:solidFill>
              </a:rPr>
              <a:t/>
            </a:r>
            <a:br>
              <a:rPr lang="en-AU" dirty="0" smtClean="0">
                <a:solidFill>
                  <a:srgbClr val="0070C0"/>
                </a:solidFill>
              </a:rPr>
            </a:br>
            <a:endParaRPr lang="en-AU" dirty="0" smtClean="0">
              <a:solidFill>
                <a:srgbClr val="0070C0"/>
              </a:solidFill>
            </a:endParaRPr>
          </a:p>
          <a:p>
            <a:endParaRPr lang="en-AU" dirty="0" smtClean="0">
              <a:solidFill>
                <a:srgbClr val="0070C0"/>
              </a:solidFill>
            </a:endParaRPr>
          </a:p>
          <a:p>
            <a:endParaRPr lang="en-AU" dirty="0"/>
          </a:p>
          <a:p>
            <a:r>
              <a:rPr lang="en-AU" dirty="0" smtClean="0"/>
              <a:t> </a:t>
            </a:r>
            <a:endParaRPr lang="en-AU" dirty="0"/>
          </a:p>
        </p:txBody>
      </p:sp>
    </p:spTree>
    <p:extLst>
      <p:ext uri="{BB962C8B-B14F-4D97-AF65-F5344CB8AC3E}">
        <p14:creationId xmlns:p14="http://schemas.microsoft.com/office/powerpoint/2010/main" val="365169557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Grp="1" noChangeAspect="1" noChangeArrowheads="1"/>
          </p:cNvPicPr>
          <p:nvPr>
            <p:ph idx="1"/>
          </p:nvPr>
        </p:nvPicPr>
        <p:blipFill>
          <a:blip r:embed="rId2">
            <a:extLst>
              <a:ext uri="{28A0092B-C50C-407E-A947-70E740481C1C}">
                <a14:useLocalDpi xmlns:a14="http://schemas.microsoft.com/office/drawing/2010/main"/>
              </a:ext>
            </a:extLst>
          </a:blip>
          <a:srcRect/>
          <a:stretch>
            <a:fillRect/>
          </a:stretch>
        </p:blipFill>
        <p:spPr bwMode="auto">
          <a:xfrm>
            <a:off x="5074508" y="1529880"/>
            <a:ext cx="3031373" cy="23440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387178" y="815545"/>
            <a:ext cx="4621427" cy="3693319"/>
          </a:xfrm>
          <a:prstGeom prst="rect">
            <a:avLst/>
          </a:prstGeom>
          <a:noFill/>
        </p:spPr>
        <p:txBody>
          <a:bodyPr wrap="square" rtlCol="0">
            <a:spAutoFit/>
          </a:bodyPr>
          <a:lstStyle/>
          <a:p>
            <a:r>
              <a:rPr lang="en-AU" sz="2400" i="1" dirty="0" smtClean="0">
                <a:solidFill>
                  <a:srgbClr val="002060"/>
                </a:solidFill>
                <a:latin typeface="Arial" panose="020B0604020202020204" pitchFamily="34" charset="0"/>
                <a:cs typeface="Arial" panose="020B0604020202020204" pitchFamily="34" charset="0"/>
              </a:rPr>
              <a:t>“I used to have these weird thoughts about how there was a machine that could scrub you to the point you were lighter… I just didn’t think it was normal to be dark… TV shows and everything like everyone was white or white skinned, it just didn’t make sense.” </a:t>
            </a:r>
            <a:br>
              <a:rPr lang="en-AU" sz="2400" i="1" dirty="0" smtClean="0">
                <a:solidFill>
                  <a:srgbClr val="002060"/>
                </a:solidFill>
                <a:latin typeface="Arial" panose="020B0604020202020204" pitchFamily="34" charset="0"/>
                <a:cs typeface="Arial" panose="020B0604020202020204" pitchFamily="34" charset="0"/>
              </a:rPr>
            </a:br>
            <a:r>
              <a:rPr lang="en-AU" sz="2000" dirty="0" smtClean="0">
                <a:solidFill>
                  <a:srgbClr val="0070C0"/>
                </a:solidFill>
                <a:latin typeface="Arial" panose="020B0604020202020204" pitchFamily="34" charset="0"/>
                <a:cs typeface="Arial" panose="020B0604020202020204" pitchFamily="34" charset="0"/>
              </a:rPr>
              <a:t>girl aged 13 </a:t>
            </a:r>
            <a:endParaRPr lang="en-AU" sz="2000" dirty="0">
              <a:solidFill>
                <a:srgbClr val="0070C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32910137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Grp="1" noChangeAspect="1" noChangeArrowheads="1"/>
          </p:cNvPicPr>
          <p:nvPr>
            <p:ph idx="1"/>
          </p:nvPr>
        </p:nvPicPr>
        <p:blipFill>
          <a:blip r:embed="rId2">
            <a:extLst>
              <a:ext uri="{28A0092B-C50C-407E-A947-70E740481C1C}">
                <a14:useLocalDpi xmlns:a14="http://schemas.microsoft.com/office/drawing/2010/main"/>
              </a:ext>
            </a:extLst>
          </a:blip>
          <a:srcRect/>
          <a:stretch>
            <a:fillRect/>
          </a:stretch>
        </p:blipFill>
        <p:spPr bwMode="auto">
          <a:xfrm>
            <a:off x="221943" y="1095632"/>
            <a:ext cx="2900197" cy="34785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3377515" y="1243914"/>
            <a:ext cx="4382528" cy="5909310"/>
          </a:xfrm>
          <a:prstGeom prst="rect">
            <a:avLst/>
          </a:prstGeom>
          <a:noFill/>
        </p:spPr>
        <p:txBody>
          <a:bodyPr wrap="square" rtlCol="0">
            <a:spAutoFit/>
          </a:bodyPr>
          <a:lstStyle/>
          <a:p>
            <a:r>
              <a:rPr lang="en-AU" sz="2400" i="1" dirty="0" smtClean="0">
                <a:solidFill>
                  <a:srgbClr val="002060"/>
                </a:solidFill>
                <a:latin typeface="Arial" panose="020B0604020202020204" pitchFamily="34" charset="0"/>
                <a:cs typeface="Arial" panose="020B0604020202020204" pitchFamily="34" charset="0"/>
              </a:rPr>
              <a:t>“Instead of people just supporting you they should really understand you.” </a:t>
            </a:r>
            <a:r>
              <a:rPr lang="en-AU" sz="2400" dirty="0" smtClean="0">
                <a:solidFill>
                  <a:srgbClr val="002060"/>
                </a:solidFill>
                <a:latin typeface="Arial" panose="020B0604020202020204" pitchFamily="34" charset="0"/>
                <a:cs typeface="Arial" panose="020B0604020202020204" pitchFamily="34" charset="0"/>
              </a:rPr>
              <a:t/>
            </a:r>
            <a:br>
              <a:rPr lang="en-AU" sz="2400" dirty="0" smtClean="0">
                <a:solidFill>
                  <a:srgbClr val="002060"/>
                </a:solidFill>
                <a:latin typeface="Arial" panose="020B0604020202020204" pitchFamily="34" charset="0"/>
                <a:cs typeface="Arial" panose="020B0604020202020204" pitchFamily="34" charset="0"/>
              </a:rPr>
            </a:br>
            <a:r>
              <a:rPr lang="en-AU" sz="2000" dirty="0" smtClean="0">
                <a:solidFill>
                  <a:srgbClr val="0070C0"/>
                </a:solidFill>
                <a:latin typeface="Arial" panose="020B0604020202020204" pitchFamily="34" charset="0"/>
                <a:cs typeface="Arial" panose="020B0604020202020204" pitchFamily="34" charset="0"/>
              </a:rPr>
              <a:t>boy aged 17</a:t>
            </a:r>
          </a:p>
          <a:p>
            <a:endParaRPr lang="en-AU" sz="2000" dirty="0">
              <a:solidFill>
                <a:srgbClr val="0070C0"/>
              </a:solidFill>
              <a:latin typeface="Arial" panose="020B0604020202020204" pitchFamily="34" charset="0"/>
              <a:cs typeface="Arial" panose="020B0604020202020204" pitchFamily="34" charset="0"/>
            </a:endParaRPr>
          </a:p>
          <a:p>
            <a:r>
              <a:rPr lang="en-AU" sz="2400" i="1" dirty="0" smtClean="0">
                <a:solidFill>
                  <a:srgbClr val="002060"/>
                </a:solidFill>
                <a:latin typeface="Arial" panose="020B0604020202020204" pitchFamily="34" charset="0"/>
                <a:cs typeface="Arial" panose="020B0604020202020204" pitchFamily="34" charset="0"/>
              </a:rPr>
              <a:t>“Thank you. Not many people ask us what we think.” </a:t>
            </a:r>
            <a:br>
              <a:rPr lang="en-AU" sz="2400" i="1" dirty="0" smtClean="0">
                <a:solidFill>
                  <a:srgbClr val="002060"/>
                </a:solidFill>
                <a:latin typeface="Arial" panose="020B0604020202020204" pitchFamily="34" charset="0"/>
                <a:cs typeface="Arial" panose="020B0604020202020204" pitchFamily="34" charset="0"/>
              </a:rPr>
            </a:br>
            <a:r>
              <a:rPr lang="en-AU" sz="2000" dirty="0" smtClean="0">
                <a:solidFill>
                  <a:srgbClr val="0070C0"/>
                </a:solidFill>
                <a:latin typeface="Arial" panose="020B0604020202020204" pitchFamily="34" charset="0"/>
                <a:cs typeface="Arial" panose="020B0604020202020204" pitchFamily="34" charset="0"/>
              </a:rPr>
              <a:t>girl aged 17 </a:t>
            </a:r>
            <a:r>
              <a:rPr lang="en-AU" dirty="0" smtClean="0"/>
              <a:t/>
            </a:r>
            <a:br>
              <a:rPr lang="en-AU" dirty="0" smtClean="0"/>
            </a:br>
            <a:endParaRPr lang="en-AU" dirty="0" smtClean="0"/>
          </a:p>
          <a:p>
            <a:endParaRPr lang="en-AU" dirty="0"/>
          </a:p>
          <a:p>
            <a:endParaRPr lang="en-AU" dirty="0" smtClean="0"/>
          </a:p>
          <a:p>
            <a:endParaRPr lang="en-AU" dirty="0"/>
          </a:p>
          <a:p>
            <a:endParaRPr lang="en-AU" dirty="0" smtClean="0"/>
          </a:p>
          <a:p>
            <a:endParaRPr lang="en-AU" dirty="0"/>
          </a:p>
          <a:p>
            <a:endParaRPr lang="en-AU" dirty="0" smtClean="0"/>
          </a:p>
          <a:p>
            <a:endParaRPr lang="en-AU" dirty="0"/>
          </a:p>
          <a:p>
            <a:endParaRPr lang="en-AU" dirty="0" smtClean="0"/>
          </a:p>
          <a:p>
            <a:endParaRPr lang="en-AU" dirty="0"/>
          </a:p>
          <a:p>
            <a:endParaRPr lang="en-AU" dirty="0"/>
          </a:p>
        </p:txBody>
      </p:sp>
    </p:spTree>
    <p:extLst>
      <p:ext uri="{BB962C8B-B14F-4D97-AF65-F5344CB8AC3E}">
        <p14:creationId xmlns:p14="http://schemas.microsoft.com/office/powerpoint/2010/main" val="363668694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2066355A-084C-D24E-9AD2-7E4FC41EA627}" type="slidenum">
              <a:rPr lang="en-US" smtClean="0"/>
              <a:pPr/>
              <a:t>13</a:t>
            </a:fld>
            <a:endParaRPr lang="en-US" dirty="0"/>
          </a:p>
        </p:txBody>
      </p:sp>
      <p:sp>
        <p:nvSpPr>
          <p:cNvPr id="7" name="Rectangle 6"/>
          <p:cNvSpPr/>
          <p:nvPr/>
        </p:nvSpPr>
        <p:spPr>
          <a:xfrm>
            <a:off x="272053" y="105798"/>
            <a:ext cx="7594810" cy="974857"/>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AU"/>
          </a:p>
        </p:txBody>
      </p:sp>
      <p:pic>
        <p:nvPicPr>
          <p:cNvPr id="12" name="Picture 11"/>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2091450" y="2617397"/>
            <a:ext cx="1909687" cy="25124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3" name="Picture 2" descr="C:\Users\navinf\Pictures\CSO - In brief cover.PNG"/>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4001138" y="18872"/>
            <a:ext cx="1908000" cy="2695707"/>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3"/>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0" y="6451"/>
            <a:ext cx="1908000" cy="270812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5" name="Picture 4"/>
          <p:cNvPicPr>
            <a:picLocks noChangeAspect="1" noChangeArrowheads="1"/>
          </p:cNvPicPr>
          <p:nvPr/>
        </p:nvPicPr>
        <p:blipFill>
          <a:blip r:embed="rId6" cstate="screen">
            <a:extLst>
              <a:ext uri="{28A0092B-C50C-407E-A947-70E740481C1C}">
                <a14:useLocalDpi xmlns:a14="http://schemas.microsoft.com/office/drawing/2010/main"/>
              </a:ext>
            </a:extLst>
          </a:blip>
          <a:srcRect/>
          <a:stretch>
            <a:fillRect/>
          </a:stretch>
        </p:blipFill>
        <p:spPr bwMode="auto">
          <a:xfrm>
            <a:off x="1988603" y="12901"/>
            <a:ext cx="1908000" cy="270167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6" name="Picture 5"/>
          <p:cNvPicPr>
            <a:picLocks noChangeAspect="1" noChangeArrowheads="1"/>
          </p:cNvPicPr>
          <p:nvPr/>
        </p:nvPicPr>
        <p:blipFill>
          <a:blip r:embed="rId7" cstate="screen">
            <a:extLst>
              <a:ext uri="{28A0092B-C50C-407E-A947-70E740481C1C}">
                <a14:useLocalDpi xmlns:a14="http://schemas.microsoft.com/office/drawing/2010/main"/>
              </a:ext>
            </a:extLst>
          </a:blip>
          <a:srcRect/>
          <a:stretch>
            <a:fillRect/>
          </a:stretch>
        </p:blipFill>
        <p:spPr bwMode="auto">
          <a:xfrm>
            <a:off x="6020171" y="18872"/>
            <a:ext cx="1908000" cy="270936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098" name="Picture 2"/>
          <p:cNvPicPr>
            <a:picLocks noChangeAspect="1" noChangeArrowheads="1"/>
          </p:cNvPicPr>
          <p:nvPr/>
        </p:nvPicPr>
        <p:blipFill>
          <a:blip r:embed="rId8" cstate="screen">
            <a:extLst>
              <a:ext uri="{28A0092B-C50C-407E-A947-70E740481C1C}">
                <a14:useLocalDpi xmlns:a14="http://schemas.microsoft.com/office/drawing/2010/main"/>
              </a:ext>
            </a:extLst>
          </a:blip>
          <a:srcRect/>
          <a:stretch>
            <a:fillRect/>
          </a:stretch>
        </p:blipFill>
        <p:spPr bwMode="auto">
          <a:xfrm>
            <a:off x="4104510" y="2714579"/>
            <a:ext cx="1701256" cy="241526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72910013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6078" y="1822398"/>
            <a:ext cx="3295951" cy="1739951"/>
          </a:xfrm>
        </p:spPr>
        <p:txBody>
          <a:bodyPr>
            <a:normAutofit/>
          </a:bodyPr>
          <a:lstStyle/>
          <a:p>
            <a:r>
              <a:rPr lang="en-AU" dirty="0">
                <a:solidFill>
                  <a:srgbClr val="009CDE"/>
                </a:solidFill>
              </a:rPr>
              <a:t>Nine domains of child safe organisations</a:t>
            </a:r>
          </a:p>
        </p:txBody>
      </p:sp>
      <p:sp>
        <p:nvSpPr>
          <p:cNvPr id="4" name="Slide Number Placeholder 3"/>
          <p:cNvSpPr>
            <a:spLocks noGrp="1"/>
          </p:cNvSpPr>
          <p:nvPr>
            <p:ph type="sldNum" sz="quarter" idx="12"/>
          </p:nvPr>
        </p:nvSpPr>
        <p:spPr/>
        <p:txBody>
          <a:bodyPr/>
          <a:lstStyle/>
          <a:p>
            <a:fld id="{2066355A-084C-D24E-9AD2-7E4FC41EA627}" type="slidenum">
              <a:rPr lang="en-US" smtClean="0"/>
              <a:pPr/>
              <a:t>14</a:t>
            </a:fld>
            <a:endParaRPr lang="en-US" dirty="0"/>
          </a:p>
        </p:txBody>
      </p:sp>
      <p:pic>
        <p:nvPicPr>
          <p:cNvPr id="6" name="Picture 5"/>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4007704" y="0"/>
            <a:ext cx="5136296" cy="5143500"/>
          </a:xfrm>
          <a:prstGeom prst="rect">
            <a:avLst/>
          </a:prstGeom>
        </p:spPr>
      </p:pic>
    </p:spTree>
    <p:extLst>
      <p:ext uri="{BB962C8B-B14F-4D97-AF65-F5344CB8AC3E}">
        <p14:creationId xmlns:p14="http://schemas.microsoft.com/office/powerpoint/2010/main" val="194265208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72534" y="881449"/>
            <a:ext cx="7492497" cy="3921210"/>
          </a:xfrm>
        </p:spPr>
        <p:txBody>
          <a:bodyPr>
            <a:normAutofit fontScale="70000" lnSpcReduction="20000"/>
          </a:bodyPr>
          <a:lstStyle/>
          <a:p>
            <a:pPr marL="0" indent="0">
              <a:buNone/>
            </a:pPr>
            <a:r>
              <a:rPr lang="en-AU" i="1" dirty="0" smtClean="0">
                <a:solidFill>
                  <a:srgbClr val="002060"/>
                </a:solidFill>
              </a:rPr>
              <a:t>“My </a:t>
            </a:r>
            <a:r>
              <a:rPr lang="en-AU" i="1" dirty="0">
                <a:solidFill>
                  <a:srgbClr val="002060"/>
                </a:solidFill>
              </a:rPr>
              <a:t>parents separated when I was a toddler and were both actively involved in the Family Court until Dec 5, 2011</a:t>
            </a:r>
            <a:r>
              <a:rPr lang="en-AU" i="1" dirty="0" smtClean="0">
                <a:solidFill>
                  <a:srgbClr val="002060"/>
                </a:solidFill>
              </a:rPr>
              <a:t>.</a:t>
            </a:r>
            <a:endParaRPr lang="en-AU" i="1" dirty="0">
              <a:solidFill>
                <a:srgbClr val="002060"/>
              </a:solidFill>
            </a:endParaRPr>
          </a:p>
          <a:p>
            <a:endParaRPr lang="en-AU" i="1" dirty="0">
              <a:solidFill>
                <a:srgbClr val="002060"/>
              </a:solidFill>
            </a:endParaRPr>
          </a:p>
          <a:p>
            <a:pPr marL="0" indent="0">
              <a:buNone/>
            </a:pPr>
            <a:r>
              <a:rPr lang="en-AU" i="1" dirty="0">
                <a:solidFill>
                  <a:srgbClr val="002060"/>
                </a:solidFill>
              </a:rPr>
              <a:t>It ended only because I lost my sisters and my mother.</a:t>
            </a:r>
          </a:p>
          <a:p>
            <a:pPr marL="0" indent="0">
              <a:buNone/>
            </a:pPr>
            <a:endParaRPr lang="en-AU" i="1" dirty="0">
              <a:solidFill>
                <a:srgbClr val="002060"/>
              </a:solidFill>
            </a:endParaRPr>
          </a:p>
          <a:p>
            <a:pPr marL="0" indent="0">
              <a:buNone/>
            </a:pPr>
            <a:r>
              <a:rPr lang="en-AU" i="1" dirty="0" smtClean="0">
                <a:solidFill>
                  <a:srgbClr val="002060"/>
                </a:solidFill>
              </a:rPr>
              <a:t>Throughout </a:t>
            </a:r>
            <a:r>
              <a:rPr lang="en-AU" i="1" dirty="0">
                <a:solidFill>
                  <a:srgbClr val="002060"/>
                </a:solidFill>
              </a:rPr>
              <a:t>this period of my life, from 2001 when I was 3 years old to 2011 when I was a 13 year-old I was interviewed by more social workers, counsellors, and psychologists/psychiatrists than I can recall, had consistent contact (and sometimes no contact) with my father and was placed in the care of my mother who loved me greatly but could never separate herself from the Family and SC cases</a:t>
            </a:r>
            <a:r>
              <a:rPr lang="en-AU" i="1" dirty="0" smtClean="0">
                <a:solidFill>
                  <a:srgbClr val="002060"/>
                </a:solidFill>
              </a:rPr>
              <a:t>.”</a:t>
            </a:r>
          </a:p>
          <a:p>
            <a:pPr marL="0" indent="0">
              <a:buNone/>
            </a:pPr>
            <a:r>
              <a:rPr lang="en-AU" i="1" dirty="0" smtClean="0"/>
              <a:t/>
            </a:r>
            <a:br>
              <a:rPr lang="en-AU" i="1" dirty="0" smtClean="0"/>
            </a:br>
            <a:r>
              <a:rPr lang="en-AU" dirty="0" smtClean="0">
                <a:solidFill>
                  <a:srgbClr val="0070C0"/>
                </a:solidFill>
              </a:rPr>
              <a:t>Extract of Statement </a:t>
            </a:r>
            <a:r>
              <a:rPr lang="en-AU" dirty="0">
                <a:solidFill>
                  <a:srgbClr val="0070C0"/>
                </a:solidFill>
              </a:rPr>
              <a:t>by Grace </a:t>
            </a:r>
            <a:r>
              <a:rPr lang="en-AU" dirty="0" err="1">
                <a:solidFill>
                  <a:srgbClr val="0070C0"/>
                </a:solidFill>
              </a:rPr>
              <a:t>Cuzen</a:t>
            </a:r>
            <a:r>
              <a:rPr lang="en-AU" dirty="0">
                <a:solidFill>
                  <a:srgbClr val="0070C0"/>
                </a:solidFill>
              </a:rPr>
              <a:t> to West Australian Coroner</a:t>
            </a:r>
          </a:p>
          <a:p>
            <a:pPr marL="0" indent="0">
              <a:buNone/>
            </a:pPr>
            <a:endParaRPr lang="en-AU" i="1" dirty="0" smtClean="0"/>
          </a:p>
          <a:p>
            <a:pPr marL="0" indent="0">
              <a:buNone/>
            </a:pPr>
            <a:endParaRPr lang="en-AU" i="1" dirty="0"/>
          </a:p>
          <a:p>
            <a:pPr marL="0" indent="0">
              <a:buNone/>
            </a:pPr>
            <a:endParaRPr lang="en-AU" i="1" dirty="0" smtClean="0"/>
          </a:p>
          <a:p>
            <a:pPr marL="0" indent="0">
              <a:buNone/>
            </a:pPr>
            <a:endParaRPr lang="en-AU" i="1" dirty="0" smtClean="0"/>
          </a:p>
          <a:p>
            <a:pPr marL="0" indent="0">
              <a:buNone/>
            </a:pPr>
            <a:endParaRPr lang="en-AU" i="1" dirty="0" smtClean="0"/>
          </a:p>
          <a:p>
            <a:pPr marL="0" indent="0">
              <a:buNone/>
            </a:pPr>
            <a:endParaRPr lang="en-AU" i="1" dirty="0"/>
          </a:p>
          <a:p>
            <a:endParaRPr lang="en-AU" dirty="0"/>
          </a:p>
        </p:txBody>
      </p:sp>
    </p:spTree>
    <p:extLst>
      <p:ext uri="{BB962C8B-B14F-4D97-AF65-F5344CB8AC3E}">
        <p14:creationId xmlns:p14="http://schemas.microsoft.com/office/powerpoint/2010/main" val="8322521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72534" y="1169595"/>
            <a:ext cx="7492497" cy="3748393"/>
          </a:xfrm>
        </p:spPr>
        <p:txBody>
          <a:bodyPr>
            <a:normAutofit fontScale="47500" lnSpcReduction="20000"/>
          </a:bodyPr>
          <a:lstStyle/>
          <a:p>
            <a:pPr marL="0" indent="0">
              <a:buNone/>
            </a:pPr>
            <a:r>
              <a:rPr lang="en-AU" sz="4200" i="1" dirty="0" smtClean="0">
                <a:solidFill>
                  <a:srgbClr val="002060"/>
                </a:solidFill>
              </a:rPr>
              <a:t>“The </a:t>
            </a:r>
            <a:r>
              <a:rPr lang="en-AU" sz="4200" i="1" dirty="0">
                <a:solidFill>
                  <a:srgbClr val="002060"/>
                </a:solidFill>
              </a:rPr>
              <a:t>social workers, counsellors and all the other people I was forced to see never felt right either. I didn't trust them. They were strangers to me who interviewed me for a few hours at the most, almost never more than once, believing that this was enough to get an accurate honest and in depth assessment of me and my sisters, and our home </a:t>
            </a:r>
            <a:r>
              <a:rPr lang="en-AU" sz="4200" i="1" dirty="0" smtClean="0">
                <a:solidFill>
                  <a:srgbClr val="002060"/>
                </a:solidFill>
              </a:rPr>
              <a:t>life. </a:t>
            </a:r>
            <a:endParaRPr lang="en-AU" sz="4200" i="1" dirty="0">
              <a:solidFill>
                <a:srgbClr val="002060"/>
              </a:solidFill>
            </a:endParaRPr>
          </a:p>
          <a:p>
            <a:endParaRPr lang="en-AU" sz="4200" i="1" dirty="0">
              <a:solidFill>
                <a:srgbClr val="002060"/>
              </a:solidFill>
            </a:endParaRPr>
          </a:p>
          <a:p>
            <a:pPr marL="0" indent="0">
              <a:buNone/>
            </a:pPr>
            <a:r>
              <a:rPr lang="en-AU" sz="4200" i="1" dirty="0" smtClean="0">
                <a:solidFill>
                  <a:srgbClr val="002060"/>
                </a:solidFill>
              </a:rPr>
              <a:t>It </a:t>
            </a:r>
            <a:r>
              <a:rPr lang="en-AU" sz="4200" i="1" dirty="0">
                <a:solidFill>
                  <a:srgbClr val="002060"/>
                </a:solidFill>
              </a:rPr>
              <a:t>begs the question how many children in my situation stuck in the Family Court, would talk honestly to a complete stranger about something they believed would get their mother, who they loved, into trouble</a:t>
            </a:r>
            <a:r>
              <a:rPr lang="en-AU" sz="4200" i="1" dirty="0" smtClean="0">
                <a:solidFill>
                  <a:srgbClr val="002060"/>
                </a:solidFill>
              </a:rPr>
              <a:t>.”</a:t>
            </a:r>
          </a:p>
          <a:p>
            <a:pPr marL="0" indent="0">
              <a:buNone/>
            </a:pPr>
            <a:endParaRPr lang="en-AU" sz="3800" dirty="0"/>
          </a:p>
          <a:p>
            <a:pPr marL="0" indent="0">
              <a:buNone/>
            </a:pPr>
            <a:r>
              <a:rPr lang="en-AU" sz="3800" dirty="0" smtClean="0">
                <a:solidFill>
                  <a:srgbClr val="0070C0"/>
                </a:solidFill>
              </a:rPr>
              <a:t>Extract of Statement by Grace </a:t>
            </a:r>
            <a:r>
              <a:rPr lang="en-AU" sz="3800" dirty="0" err="1" smtClean="0">
                <a:solidFill>
                  <a:srgbClr val="0070C0"/>
                </a:solidFill>
              </a:rPr>
              <a:t>Cuzen</a:t>
            </a:r>
            <a:r>
              <a:rPr lang="en-AU" sz="3800" dirty="0" smtClean="0">
                <a:solidFill>
                  <a:srgbClr val="0070C0"/>
                </a:solidFill>
              </a:rPr>
              <a:t> to West Australian Coroner</a:t>
            </a:r>
            <a:endParaRPr lang="en-AU" sz="3800" dirty="0">
              <a:solidFill>
                <a:srgbClr val="0070C0"/>
              </a:solidFill>
            </a:endParaRPr>
          </a:p>
          <a:p>
            <a:endParaRPr lang="en-AU" dirty="0"/>
          </a:p>
        </p:txBody>
      </p:sp>
    </p:spTree>
    <p:extLst>
      <p:ext uri="{BB962C8B-B14F-4D97-AF65-F5344CB8AC3E}">
        <p14:creationId xmlns:p14="http://schemas.microsoft.com/office/powerpoint/2010/main" val="61089733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solidFill>
                  <a:srgbClr val="0099FF"/>
                </a:solidFill>
              </a:rPr>
              <a:t>Mental health recommendations </a:t>
            </a:r>
            <a:endParaRPr lang="en-AU" dirty="0">
              <a:solidFill>
                <a:srgbClr val="0099FF"/>
              </a:solidFill>
            </a:endParaRPr>
          </a:p>
        </p:txBody>
      </p:sp>
      <p:sp>
        <p:nvSpPr>
          <p:cNvPr id="3" name="Content Placeholder 2"/>
          <p:cNvSpPr>
            <a:spLocks noGrp="1"/>
          </p:cNvSpPr>
          <p:nvPr>
            <p:ph idx="1"/>
          </p:nvPr>
        </p:nvSpPr>
        <p:spPr>
          <a:xfrm>
            <a:off x="372534" y="1630915"/>
            <a:ext cx="7329844" cy="3435356"/>
          </a:xfrm>
        </p:spPr>
        <p:txBody>
          <a:bodyPr>
            <a:normAutofit/>
          </a:bodyPr>
          <a:lstStyle/>
          <a:p>
            <a:pPr marL="0" indent="0">
              <a:buNone/>
            </a:pPr>
            <a:r>
              <a:rPr lang="en-AU" sz="2400" dirty="0" smtClean="0">
                <a:solidFill>
                  <a:srgbClr val="002060"/>
                </a:solidFill>
              </a:rPr>
              <a:t>12 recommendations that fall under: </a:t>
            </a:r>
          </a:p>
          <a:p>
            <a:pPr marL="0" indent="0">
              <a:buNone/>
            </a:pPr>
            <a:r>
              <a:rPr lang="en-AU" sz="2400" dirty="0">
                <a:solidFill>
                  <a:srgbClr val="002060"/>
                </a:solidFill>
              </a:rPr>
              <a:t>	</a:t>
            </a:r>
            <a:r>
              <a:rPr lang="en-AU" sz="2400" dirty="0" smtClean="0">
                <a:solidFill>
                  <a:srgbClr val="002060"/>
                </a:solidFill>
              </a:rPr>
              <a:t>-Resourcing and planning priorities</a:t>
            </a:r>
          </a:p>
          <a:p>
            <a:pPr marL="0" indent="0">
              <a:buNone/>
            </a:pPr>
            <a:r>
              <a:rPr lang="en-AU" sz="2400" dirty="0" smtClean="0">
                <a:solidFill>
                  <a:srgbClr val="002060"/>
                </a:solidFill>
              </a:rPr>
              <a:t>	-Investment in younger children </a:t>
            </a:r>
          </a:p>
          <a:p>
            <a:pPr marL="0" indent="0">
              <a:buNone/>
            </a:pPr>
            <a:r>
              <a:rPr lang="en-AU" sz="2400" dirty="0" smtClean="0">
                <a:solidFill>
                  <a:srgbClr val="002060"/>
                </a:solidFill>
              </a:rPr>
              <a:t>	-Prevention and early intervention</a:t>
            </a:r>
          </a:p>
          <a:p>
            <a:pPr marL="0" indent="0">
              <a:buNone/>
            </a:pPr>
            <a:r>
              <a:rPr lang="en-AU" sz="2400" dirty="0" smtClean="0">
                <a:solidFill>
                  <a:srgbClr val="002060"/>
                </a:solidFill>
              </a:rPr>
              <a:t>	-Parenting information and support</a:t>
            </a:r>
          </a:p>
          <a:p>
            <a:pPr marL="0" indent="0">
              <a:buNone/>
            </a:pPr>
            <a:r>
              <a:rPr lang="en-AU" sz="2400" dirty="0" smtClean="0">
                <a:solidFill>
                  <a:srgbClr val="002060"/>
                </a:solidFill>
              </a:rPr>
              <a:t>	-Strengthening the capacity of schools</a:t>
            </a:r>
          </a:p>
          <a:p>
            <a:pPr marL="0" indent="0">
              <a:buNone/>
            </a:pPr>
            <a:r>
              <a:rPr lang="en-AU" sz="2400" dirty="0" smtClean="0">
                <a:solidFill>
                  <a:srgbClr val="002060"/>
                </a:solidFill>
              </a:rPr>
              <a:t>	-Vulnerable children and young people</a:t>
            </a:r>
            <a:endParaRPr lang="en-AU" sz="2400" dirty="0">
              <a:solidFill>
                <a:srgbClr val="002060"/>
              </a:solidFill>
            </a:endParaRPr>
          </a:p>
        </p:txBody>
      </p:sp>
    </p:spTree>
    <p:extLst>
      <p:ext uri="{BB962C8B-B14F-4D97-AF65-F5344CB8AC3E}">
        <p14:creationId xmlns:p14="http://schemas.microsoft.com/office/powerpoint/2010/main" val="274147103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112108" y="1680519"/>
            <a:ext cx="6013621" cy="2677656"/>
          </a:xfrm>
          <a:prstGeom prst="rect">
            <a:avLst/>
          </a:prstGeom>
          <a:noFill/>
        </p:spPr>
        <p:txBody>
          <a:bodyPr wrap="square" rtlCol="0">
            <a:spAutoFit/>
          </a:bodyPr>
          <a:lstStyle/>
          <a:p>
            <a:r>
              <a:rPr lang="en-AU" sz="2400" i="1" dirty="0">
                <a:solidFill>
                  <a:srgbClr val="002060"/>
                </a:solidFill>
                <a:latin typeface="Arial" panose="020B0604020202020204" pitchFamily="34" charset="0"/>
                <a:cs typeface="Arial" panose="020B0604020202020204" pitchFamily="34" charset="0"/>
              </a:rPr>
              <a:t>“I reckon some kids I know don’t like going home because of the family problems there … that’s why they enjoy school is because they get away … there’s bad situations like families separate and things like that.” </a:t>
            </a:r>
            <a:br>
              <a:rPr lang="en-AU" sz="2400" i="1" dirty="0">
                <a:solidFill>
                  <a:srgbClr val="002060"/>
                </a:solidFill>
                <a:latin typeface="Arial" panose="020B0604020202020204" pitchFamily="34" charset="0"/>
                <a:cs typeface="Arial" panose="020B0604020202020204" pitchFamily="34" charset="0"/>
              </a:rPr>
            </a:br>
            <a:r>
              <a:rPr lang="en-AU" sz="2000" dirty="0">
                <a:solidFill>
                  <a:srgbClr val="0070C0"/>
                </a:solidFill>
                <a:latin typeface="Arial" panose="020B0604020202020204" pitchFamily="34" charset="0"/>
                <a:cs typeface="Arial" panose="020B0604020202020204" pitchFamily="34" charset="0"/>
              </a:rPr>
              <a:t>15 year-old boy </a:t>
            </a:r>
          </a:p>
        </p:txBody>
      </p:sp>
    </p:spTree>
    <p:extLst>
      <p:ext uri="{BB962C8B-B14F-4D97-AF65-F5344CB8AC3E}">
        <p14:creationId xmlns:p14="http://schemas.microsoft.com/office/powerpoint/2010/main" val="221001828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013255" y="1622852"/>
            <a:ext cx="6664410" cy="1569660"/>
          </a:xfrm>
          <a:prstGeom prst="rect">
            <a:avLst/>
          </a:prstGeom>
        </p:spPr>
        <p:txBody>
          <a:bodyPr wrap="square">
            <a:spAutoFit/>
          </a:bodyPr>
          <a:lstStyle/>
          <a:p>
            <a:r>
              <a:rPr lang="en-AU" sz="2400" i="1" dirty="0">
                <a:solidFill>
                  <a:srgbClr val="002060"/>
                </a:solidFill>
                <a:latin typeface="Arial" panose="020B0604020202020204" pitchFamily="34" charset="0"/>
                <a:cs typeface="Arial" panose="020B0604020202020204" pitchFamily="34" charset="0"/>
              </a:rPr>
              <a:t>“It is better when an adult you know and trust asks you for your feedback/thoughts rather than a random person because you may be shamed to say some things.” </a:t>
            </a:r>
          </a:p>
        </p:txBody>
      </p:sp>
    </p:spTree>
    <p:extLst>
      <p:ext uri="{BB962C8B-B14F-4D97-AF65-F5344CB8AC3E}">
        <p14:creationId xmlns:p14="http://schemas.microsoft.com/office/powerpoint/2010/main" val="271643949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437990" y="1"/>
            <a:ext cx="8221916" cy="5143500"/>
          </a:xfrm>
          <a:prstGeom prst="rect">
            <a:avLst/>
          </a:prstGeom>
        </p:spPr>
      </p:pic>
    </p:spTree>
    <p:extLst>
      <p:ext uri="{BB962C8B-B14F-4D97-AF65-F5344CB8AC3E}">
        <p14:creationId xmlns:p14="http://schemas.microsoft.com/office/powerpoint/2010/main" val="418517716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Grp="1" noChangeAspect="1" noChangeArrowheads="1"/>
          </p:cNvPicPr>
          <p:nvPr>
            <p:ph idx="1"/>
          </p:nvPr>
        </p:nvPicPr>
        <p:blipFill>
          <a:blip r:embed="rId2">
            <a:extLst>
              <a:ext uri="{28A0092B-C50C-407E-A947-70E740481C1C}">
                <a14:useLocalDpi xmlns:a14="http://schemas.microsoft.com/office/drawing/2010/main"/>
              </a:ext>
            </a:extLst>
          </a:blip>
          <a:srcRect/>
          <a:stretch>
            <a:fillRect/>
          </a:stretch>
        </p:blipFill>
        <p:spPr bwMode="auto">
          <a:xfrm>
            <a:off x="318865" y="1449860"/>
            <a:ext cx="7656910" cy="27184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7623640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72534" y="1169773"/>
            <a:ext cx="7492497" cy="3333270"/>
          </a:xfrm>
        </p:spPr>
        <p:txBody>
          <a:bodyPr>
            <a:normAutofit fontScale="85000" lnSpcReduction="20000"/>
          </a:bodyPr>
          <a:lstStyle/>
          <a:p>
            <a:pPr marL="0" indent="0">
              <a:buNone/>
            </a:pPr>
            <a:r>
              <a:rPr lang="en-AU" i="1" dirty="0">
                <a:solidFill>
                  <a:srgbClr val="002060"/>
                </a:solidFill>
              </a:rPr>
              <a:t>“I did do counselling .. But most of the time I would be playing with the toys and instead of talking at the counsellor… I had opportunities to talk about it but I just didn’t do it.” </a:t>
            </a:r>
            <a:br>
              <a:rPr lang="en-AU" i="1" dirty="0">
                <a:solidFill>
                  <a:srgbClr val="002060"/>
                </a:solidFill>
              </a:rPr>
            </a:br>
            <a:endParaRPr lang="en-AU" i="1" dirty="0">
              <a:solidFill>
                <a:srgbClr val="002060"/>
              </a:solidFill>
            </a:endParaRPr>
          </a:p>
          <a:p>
            <a:pPr marL="0" indent="0">
              <a:buNone/>
            </a:pPr>
            <a:r>
              <a:rPr lang="en-AU" dirty="0"/>
              <a:t> </a:t>
            </a:r>
            <a:r>
              <a:rPr lang="en-AU" sz="2400" dirty="0">
                <a:solidFill>
                  <a:srgbClr val="002060"/>
                </a:solidFill>
              </a:rPr>
              <a:t>[what do you think stopped you?]</a:t>
            </a:r>
            <a:br>
              <a:rPr lang="en-AU" sz="2400" dirty="0">
                <a:solidFill>
                  <a:srgbClr val="002060"/>
                </a:solidFill>
              </a:rPr>
            </a:br>
            <a:r>
              <a:rPr lang="en-AU" dirty="0"/>
              <a:t> </a:t>
            </a:r>
            <a:br>
              <a:rPr lang="en-AU" dirty="0"/>
            </a:br>
            <a:r>
              <a:rPr lang="en-AU" i="1" dirty="0">
                <a:solidFill>
                  <a:srgbClr val="002060"/>
                </a:solidFill>
              </a:rPr>
              <a:t>“The fact of not knowing what would happen after.”  </a:t>
            </a:r>
            <a:r>
              <a:rPr lang="en-AU" dirty="0"/>
              <a:t/>
            </a:r>
            <a:br>
              <a:rPr lang="en-AU" dirty="0"/>
            </a:br>
            <a:r>
              <a:rPr lang="en-AU" dirty="0"/>
              <a:t/>
            </a:r>
            <a:br>
              <a:rPr lang="en-AU" dirty="0"/>
            </a:br>
            <a:r>
              <a:rPr lang="en-AU" sz="2400" dirty="0">
                <a:solidFill>
                  <a:srgbClr val="0070C0"/>
                </a:solidFill>
              </a:rPr>
              <a:t>13 year-old boy </a:t>
            </a:r>
          </a:p>
          <a:p>
            <a:endParaRPr lang="en-AU" dirty="0"/>
          </a:p>
        </p:txBody>
      </p:sp>
    </p:spTree>
    <p:extLst>
      <p:ext uri="{BB962C8B-B14F-4D97-AF65-F5344CB8AC3E}">
        <p14:creationId xmlns:p14="http://schemas.microsoft.com/office/powerpoint/2010/main" val="170151686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72534" y="1169773"/>
            <a:ext cx="7492497" cy="3739978"/>
          </a:xfrm>
        </p:spPr>
        <p:txBody>
          <a:bodyPr>
            <a:normAutofit fontScale="47500" lnSpcReduction="20000"/>
          </a:bodyPr>
          <a:lstStyle/>
          <a:p>
            <a:pPr marL="0" indent="0">
              <a:spcBef>
                <a:spcPct val="0"/>
              </a:spcBef>
              <a:buNone/>
            </a:pPr>
            <a:r>
              <a:rPr lang="en-AU" sz="6300" b="1" dirty="0">
                <a:solidFill>
                  <a:srgbClr val="0099FF"/>
                </a:solidFill>
                <a:latin typeface="Arial Bold"/>
                <a:ea typeface="+mj-ea"/>
                <a:cs typeface="Arial Bold"/>
              </a:rPr>
              <a:t>What children tell us makes a difference</a:t>
            </a:r>
          </a:p>
          <a:p>
            <a:r>
              <a:rPr lang="en-AU" sz="4400" dirty="0" smtClean="0">
                <a:solidFill>
                  <a:srgbClr val="002060"/>
                </a:solidFill>
              </a:rPr>
              <a:t>Having </a:t>
            </a:r>
            <a:r>
              <a:rPr lang="en-AU" sz="4400" dirty="0">
                <a:solidFill>
                  <a:srgbClr val="002060"/>
                </a:solidFill>
              </a:rPr>
              <a:t>friendly and engaged staff who like </a:t>
            </a:r>
            <a:r>
              <a:rPr lang="en-AU" sz="4400" dirty="0" smtClean="0">
                <a:solidFill>
                  <a:srgbClr val="002060"/>
                </a:solidFill>
              </a:rPr>
              <a:t>children</a:t>
            </a:r>
            <a:endParaRPr lang="en-AU" sz="4400" dirty="0">
              <a:solidFill>
                <a:srgbClr val="002060"/>
              </a:solidFill>
            </a:endParaRPr>
          </a:p>
          <a:p>
            <a:r>
              <a:rPr lang="en-AU" sz="4400" dirty="0" smtClean="0">
                <a:solidFill>
                  <a:srgbClr val="002060"/>
                </a:solidFill>
              </a:rPr>
              <a:t>Being </a:t>
            </a:r>
            <a:r>
              <a:rPr lang="en-AU" sz="4400" dirty="0">
                <a:solidFill>
                  <a:srgbClr val="002060"/>
                </a:solidFill>
              </a:rPr>
              <a:t>proactively asked their views</a:t>
            </a:r>
          </a:p>
          <a:p>
            <a:r>
              <a:rPr lang="en-AU" sz="4400" dirty="0" smtClean="0">
                <a:solidFill>
                  <a:srgbClr val="002060"/>
                </a:solidFill>
              </a:rPr>
              <a:t>Having </a:t>
            </a:r>
            <a:r>
              <a:rPr lang="en-AU" sz="4400" dirty="0">
                <a:solidFill>
                  <a:srgbClr val="002060"/>
                </a:solidFill>
              </a:rPr>
              <a:t>their views taken seriously</a:t>
            </a:r>
          </a:p>
          <a:p>
            <a:r>
              <a:rPr lang="en-AU" sz="4400" dirty="0" smtClean="0">
                <a:solidFill>
                  <a:srgbClr val="002060"/>
                </a:solidFill>
              </a:rPr>
              <a:t>Being </a:t>
            </a:r>
            <a:r>
              <a:rPr lang="en-AU" sz="4400" dirty="0">
                <a:solidFill>
                  <a:srgbClr val="002060"/>
                </a:solidFill>
              </a:rPr>
              <a:t>given choice and having flexibility around participating </a:t>
            </a:r>
          </a:p>
          <a:p>
            <a:r>
              <a:rPr lang="en-AU" sz="4400" dirty="0" smtClean="0">
                <a:solidFill>
                  <a:srgbClr val="002060"/>
                </a:solidFill>
              </a:rPr>
              <a:t>Having </a:t>
            </a:r>
            <a:r>
              <a:rPr lang="en-AU" sz="4400" dirty="0">
                <a:solidFill>
                  <a:srgbClr val="002060"/>
                </a:solidFill>
              </a:rPr>
              <a:t>information about expectations and clear rules of behaviour, and</a:t>
            </a:r>
          </a:p>
          <a:p>
            <a:r>
              <a:rPr lang="en-AU" sz="4400" dirty="0" smtClean="0">
                <a:solidFill>
                  <a:srgbClr val="002060"/>
                </a:solidFill>
              </a:rPr>
              <a:t>Seeing </a:t>
            </a:r>
            <a:r>
              <a:rPr lang="en-AU" sz="4400" dirty="0">
                <a:solidFill>
                  <a:srgbClr val="002060"/>
                </a:solidFill>
              </a:rPr>
              <a:t>action taken to stop problems from </a:t>
            </a:r>
            <a:r>
              <a:rPr lang="en-AU" sz="4400" dirty="0" smtClean="0">
                <a:solidFill>
                  <a:srgbClr val="002060"/>
                </a:solidFill>
              </a:rPr>
              <a:t>continuing</a:t>
            </a:r>
          </a:p>
          <a:p>
            <a:r>
              <a:rPr lang="en-AU" sz="4400" dirty="0" smtClean="0">
                <a:solidFill>
                  <a:srgbClr val="002060"/>
                </a:solidFill>
              </a:rPr>
              <a:t>Doing what you say you will do.</a:t>
            </a:r>
            <a:r>
              <a:rPr lang="en-AU" dirty="0">
                <a:solidFill>
                  <a:srgbClr val="002060"/>
                </a:solidFill>
              </a:rPr>
              <a:t/>
            </a:r>
            <a:br>
              <a:rPr lang="en-AU" dirty="0">
                <a:solidFill>
                  <a:srgbClr val="002060"/>
                </a:solidFill>
              </a:rPr>
            </a:br>
            <a:endParaRPr lang="en-AU" dirty="0"/>
          </a:p>
        </p:txBody>
      </p:sp>
    </p:spTree>
    <p:extLst>
      <p:ext uri="{BB962C8B-B14F-4D97-AF65-F5344CB8AC3E}">
        <p14:creationId xmlns:p14="http://schemas.microsoft.com/office/powerpoint/2010/main" val="254171823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Grp="1" noChangeAspect="1" noChangeArrowheads="1"/>
          </p:cNvPicPr>
          <p:nvPr>
            <p:ph idx="1"/>
          </p:nvPr>
        </p:nvPicPr>
        <p:blipFill>
          <a:blip r:embed="rId2">
            <a:extLst>
              <a:ext uri="{28A0092B-C50C-407E-A947-70E740481C1C}">
                <a14:useLocalDpi xmlns:a14="http://schemas.microsoft.com/office/drawing/2010/main"/>
              </a:ext>
            </a:extLst>
          </a:blip>
          <a:srcRect/>
          <a:stretch>
            <a:fillRect/>
          </a:stretch>
        </p:blipFill>
        <p:spPr bwMode="auto">
          <a:xfrm>
            <a:off x="329513" y="1196207"/>
            <a:ext cx="7722822" cy="33263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782707948"/>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marL="0" indent="0">
              <a:buNone/>
            </a:pPr>
            <a:r>
              <a:rPr lang="en-AU" i="1" dirty="0" smtClean="0">
                <a:solidFill>
                  <a:srgbClr val="002060"/>
                </a:solidFill>
              </a:rPr>
              <a:t>“Listen </a:t>
            </a:r>
            <a:r>
              <a:rPr lang="en-AU" i="1" dirty="0">
                <a:solidFill>
                  <a:srgbClr val="002060"/>
                </a:solidFill>
              </a:rPr>
              <a:t>to what young people have to say, and if you promise you are going to do something, do it, otherwise their trust in adults diminishes.” </a:t>
            </a:r>
          </a:p>
          <a:p>
            <a:endParaRPr lang="en-AU" dirty="0"/>
          </a:p>
        </p:txBody>
      </p:sp>
    </p:spTree>
    <p:extLst>
      <p:ext uri="{BB962C8B-B14F-4D97-AF65-F5344CB8AC3E}">
        <p14:creationId xmlns:p14="http://schemas.microsoft.com/office/powerpoint/2010/main" val="3774937989"/>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1087394" y="1194143"/>
            <a:ext cx="6120714" cy="33449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80588649"/>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marL="0" indent="0">
              <a:buNone/>
            </a:pPr>
            <a:r>
              <a:rPr lang="en-AU" sz="2400" i="1" dirty="0">
                <a:solidFill>
                  <a:srgbClr val="002060"/>
                </a:solidFill>
              </a:rPr>
              <a:t>“…someone who bothered to listen, someone who wanted to help me out or make me feel like I was, you know, not just some other, like, criminal.” </a:t>
            </a:r>
            <a:r>
              <a:rPr lang="en-AU" sz="2400" i="1" dirty="0" smtClean="0">
                <a:solidFill>
                  <a:srgbClr val="002060"/>
                </a:solidFill>
              </a:rPr>
              <a:t/>
            </a:r>
            <a:br>
              <a:rPr lang="en-AU" sz="2400" i="1" dirty="0" smtClean="0">
                <a:solidFill>
                  <a:srgbClr val="002060"/>
                </a:solidFill>
              </a:rPr>
            </a:br>
            <a:endParaRPr lang="en-AU" sz="2400" i="1" dirty="0">
              <a:solidFill>
                <a:srgbClr val="002060"/>
              </a:solidFill>
            </a:endParaRPr>
          </a:p>
          <a:p>
            <a:pPr marL="0" indent="0">
              <a:buNone/>
            </a:pPr>
            <a:r>
              <a:rPr lang="en-AU" sz="2000" dirty="0">
                <a:solidFill>
                  <a:srgbClr val="0070C0"/>
                </a:solidFill>
              </a:rPr>
              <a:t>18 year-old boy</a:t>
            </a:r>
          </a:p>
          <a:p>
            <a:endParaRPr lang="en-AU" dirty="0"/>
          </a:p>
        </p:txBody>
      </p:sp>
    </p:spTree>
    <p:extLst>
      <p:ext uri="{BB962C8B-B14F-4D97-AF65-F5344CB8AC3E}">
        <p14:creationId xmlns:p14="http://schemas.microsoft.com/office/powerpoint/2010/main" val="508586706"/>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4" name="Picture 4"/>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383637" y="1705233"/>
            <a:ext cx="7679876" cy="22903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900319549"/>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92500"/>
          </a:bodyPr>
          <a:lstStyle/>
          <a:p>
            <a:pPr marL="0" indent="0">
              <a:buNone/>
            </a:pPr>
            <a:r>
              <a:rPr lang="en-AU" sz="2600" i="1" dirty="0">
                <a:solidFill>
                  <a:srgbClr val="002060"/>
                </a:solidFill>
              </a:rPr>
              <a:t>“Sometimes kids they get scared. </a:t>
            </a:r>
          </a:p>
          <a:p>
            <a:pPr marL="0" indent="0">
              <a:buNone/>
            </a:pPr>
            <a:r>
              <a:rPr lang="en-AU" sz="2600" i="1" dirty="0">
                <a:solidFill>
                  <a:srgbClr val="002060"/>
                </a:solidFill>
              </a:rPr>
              <a:t>A lot of people growing up with family violence when they get older they just think its normal because they’ve seen that all their life … they think that’s normal. I know that got me stuffed up.” </a:t>
            </a:r>
            <a:r>
              <a:rPr lang="en-AU" dirty="0"/>
              <a:t/>
            </a:r>
            <a:br>
              <a:rPr lang="en-AU" dirty="0"/>
            </a:br>
            <a:r>
              <a:rPr lang="en-AU" dirty="0" smtClean="0"/>
              <a:t/>
            </a:r>
            <a:br>
              <a:rPr lang="en-AU" dirty="0" smtClean="0"/>
            </a:br>
            <a:r>
              <a:rPr lang="en-AU" sz="2200" dirty="0" smtClean="0">
                <a:solidFill>
                  <a:srgbClr val="0070C0"/>
                </a:solidFill>
              </a:rPr>
              <a:t>18 </a:t>
            </a:r>
            <a:r>
              <a:rPr lang="en-AU" sz="2200" dirty="0">
                <a:solidFill>
                  <a:srgbClr val="0070C0"/>
                </a:solidFill>
              </a:rPr>
              <a:t>year-old male</a:t>
            </a:r>
          </a:p>
          <a:p>
            <a:endParaRPr lang="en-AU" dirty="0"/>
          </a:p>
        </p:txBody>
      </p:sp>
    </p:spTree>
    <p:extLst>
      <p:ext uri="{BB962C8B-B14F-4D97-AF65-F5344CB8AC3E}">
        <p14:creationId xmlns:p14="http://schemas.microsoft.com/office/powerpoint/2010/main" val="1658601722"/>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1284758" y="1211496"/>
            <a:ext cx="5964539" cy="35767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36656085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AU" dirty="0" smtClean="0">
                <a:solidFill>
                  <a:srgbClr val="00B0F0"/>
                </a:solidFill>
              </a:rPr>
              <a:t>CCYP Act – Four guiding principles</a:t>
            </a:r>
            <a:endParaRPr lang="en-AU" dirty="0">
              <a:solidFill>
                <a:srgbClr val="00B0F0"/>
              </a:solidFill>
            </a:endParaRPr>
          </a:p>
        </p:txBody>
      </p:sp>
      <p:sp>
        <p:nvSpPr>
          <p:cNvPr id="3" name="Content Placeholder 2"/>
          <p:cNvSpPr>
            <a:spLocks noGrp="1"/>
          </p:cNvSpPr>
          <p:nvPr>
            <p:ph idx="1"/>
          </p:nvPr>
        </p:nvSpPr>
        <p:spPr>
          <a:xfrm>
            <a:off x="372534" y="1630915"/>
            <a:ext cx="7492497" cy="3303550"/>
          </a:xfrm>
        </p:spPr>
        <p:txBody>
          <a:bodyPr>
            <a:noAutofit/>
          </a:bodyPr>
          <a:lstStyle/>
          <a:p>
            <a:pPr marL="514350" indent="-514350">
              <a:buAutoNum type="alphaLcParenR"/>
            </a:pPr>
            <a:r>
              <a:rPr lang="en-AU" sz="1600" dirty="0" smtClean="0"/>
              <a:t>Children and young people are entitled to live in a caring and nurturing environment and to be protected from harm and exploitation</a:t>
            </a:r>
            <a:br>
              <a:rPr lang="en-AU" sz="1600" dirty="0" smtClean="0"/>
            </a:br>
            <a:r>
              <a:rPr lang="en-AU" sz="1600" dirty="0" smtClean="0"/>
              <a:t> </a:t>
            </a:r>
          </a:p>
          <a:p>
            <a:pPr marL="514350" indent="-514350">
              <a:buAutoNum type="alphaLcParenR"/>
            </a:pPr>
            <a:r>
              <a:rPr lang="en-AU" sz="1600" dirty="0" smtClean="0"/>
              <a:t>The contributions made by children and young people to the community should be recognised for their value and merit</a:t>
            </a:r>
            <a:br>
              <a:rPr lang="en-AU" sz="1600" dirty="0" smtClean="0"/>
            </a:br>
            <a:endParaRPr lang="en-AU" sz="1600" dirty="0" smtClean="0"/>
          </a:p>
          <a:p>
            <a:pPr marL="514350" indent="-514350">
              <a:buAutoNum type="alphaLcParenR"/>
            </a:pPr>
            <a:r>
              <a:rPr lang="en-AU" sz="1600" dirty="0" smtClean="0"/>
              <a:t>The views of children and young people on all matters affecting them should be given serious consideration and taken into account</a:t>
            </a:r>
            <a:br>
              <a:rPr lang="en-AU" sz="1600" dirty="0" smtClean="0"/>
            </a:br>
            <a:endParaRPr lang="en-AU" sz="1600" dirty="0" smtClean="0"/>
          </a:p>
          <a:p>
            <a:pPr marL="514350" indent="-514350">
              <a:buAutoNum type="alphaLcParenR"/>
            </a:pPr>
            <a:r>
              <a:rPr lang="en-AU" sz="1600" dirty="0" smtClean="0"/>
              <a:t>Parents, families and communities have the primary role in safeguarding and promoting the wellbeing of their children and young people and should be supported in carrying out their role.  </a:t>
            </a:r>
            <a:endParaRPr lang="en-AU" sz="1600" dirty="0"/>
          </a:p>
        </p:txBody>
      </p:sp>
    </p:spTree>
    <p:extLst>
      <p:ext uri="{BB962C8B-B14F-4D97-AF65-F5344CB8AC3E}">
        <p14:creationId xmlns:p14="http://schemas.microsoft.com/office/powerpoint/2010/main" val="3582755041"/>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marL="0" indent="0">
              <a:buNone/>
            </a:pPr>
            <a:r>
              <a:rPr lang="en-AU" sz="2400" i="1" dirty="0">
                <a:solidFill>
                  <a:srgbClr val="002060"/>
                </a:solidFill>
              </a:rPr>
              <a:t>“…good people just know how to get on the kids’ level, help them…but don’t pretend that you’re trying to get along with them, just do get along with them, you know? You don’t pretend it. [It’s] just respect.” </a:t>
            </a:r>
          </a:p>
          <a:p>
            <a:pPr marL="0" indent="0">
              <a:buNone/>
            </a:pPr>
            <a:r>
              <a:rPr lang="en-AU" sz="2000" dirty="0">
                <a:solidFill>
                  <a:srgbClr val="0070C0"/>
                </a:solidFill>
              </a:rPr>
              <a:t>17 year-old boy</a:t>
            </a:r>
          </a:p>
          <a:p>
            <a:endParaRPr lang="en-AU" dirty="0"/>
          </a:p>
        </p:txBody>
      </p:sp>
    </p:spTree>
    <p:extLst>
      <p:ext uri="{BB962C8B-B14F-4D97-AF65-F5344CB8AC3E}">
        <p14:creationId xmlns:p14="http://schemas.microsoft.com/office/powerpoint/2010/main" val="3581607843"/>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934399" y="881834"/>
            <a:ext cx="6765624" cy="4047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086808764"/>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72534" y="1210962"/>
            <a:ext cx="3894666" cy="3292081"/>
          </a:xfrm>
        </p:spPr>
        <p:txBody>
          <a:bodyPr/>
          <a:lstStyle/>
          <a:p>
            <a:pPr marL="0" indent="0">
              <a:buNone/>
            </a:pPr>
            <a:endParaRPr lang="en-AU" sz="2400" i="1" dirty="0" smtClean="0">
              <a:solidFill>
                <a:srgbClr val="002060"/>
              </a:solidFill>
            </a:endParaRPr>
          </a:p>
          <a:p>
            <a:pPr marL="0" indent="0">
              <a:buNone/>
            </a:pPr>
            <a:endParaRPr lang="en-AU" sz="2400" i="1" dirty="0">
              <a:solidFill>
                <a:srgbClr val="002060"/>
              </a:solidFill>
            </a:endParaRPr>
          </a:p>
          <a:p>
            <a:pPr marL="0" indent="0">
              <a:buNone/>
            </a:pPr>
            <a:r>
              <a:rPr lang="en-AU" sz="2400" i="1" dirty="0" smtClean="0">
                <a:solidFill>
                  <a:srgbClr val="002060"/>
                </a:solidFill>
              </a:rPr>
              <a:t>“</a:t>
            </a:r>
            <a:r>
              <a:rPr lang="en-AU" sz="2400" i="1" dirty="0">
                <a:solidFill>
                  <a:srgbClr val="002060"/>
                </a:solidFill>
              </a:rPr>
              <a:t>So maybe you need to ask kids a lot of questions so that you know them.” </a:t>
            </a:r>
          </a:p>
          <a:p>
            <a:pPr marL="0" indent="0">
              <a:buNone/>
            </a:pPr>
            <a:r>
              <a:rPr lang="en-AU" sz="2000" dirty="0">
                <a:solidFill>
                  <a:srgbClr val="0070C0"/>
                </a:solidFill>
              </a:rPr>
              <a:t>17 year-old girl</a:t>
            </a:r>
          </a:p>
          <a:p>
            <a:endParaRPr lang="en-AU" dirty="0"/>
          </a:p>
        </p:txBody>
      </p:sp>
      <p:pic>
        <p:nvPicPr>
          <p:cNvPr id="4098" name="Picture 2"/>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4377609" y="1070919"/>
            <a:ext cx="3526253" cy="3665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117779065"/>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803188" y="1694586"/>
            <a:ext cx="6594389" cy="2154436"/>
          </a:xfrm>
          <a:prstGeom prst="rect">
            <a:avLst/>
          </a:prstGeom>
        </p:spPr>
        <p:txBody>
          <a:bodyPr wrap="square">
            <a:spAutoFit/>
          </a:bodyPr>
          <a:lstStyle/>
          <a:p>
            <a:r>
              <a:rPr lang="en-AU" sz="2400" i="1" dirty="0" smtClean="0">
                <a:solidFill>
                  <a:srgbClr val="002060"/>
                </a:solidFill>
                <a:latin typeface="Arial" panose="020B0604020202020204" pitchFamily="34" charset="0"/>
                <a:cs typeface="Arial" panose="020B0604020202020204" pitchFamily="34" charset="0"/>
              </a:rPr>
              <a:t>“So </a:t>
            </a:r>
            <a:r>
              <a:rPr lang="en-AU" sz="2400" i="1" dirty="0">
                <a:solidFill>
                  <a:srgbClr val="002060"/>
                </a:solidFill>
                <a:latin typeface="Arial" panose="020B0604020202020204" pitchFamily="34" charset="0"/>
                <a:cs typeface="Arial" panose="020B0604020202020204" pitchFamily="34" charset="0"/>
              </a:rPr>
              <a:t>we can get other kids to speak up as well, not just a little bit of the kids, not just like ten or eleven. We want more kids to start speaking up so you can solve problems.” </a:t>
            </a:r>
            <a:r>
              <a:rPr lang="en-AU" sz="2400" i="1" dirty="0" smtClean="0">
                <a:solidFill>
                  <a:srgbClr val="002060"/>
                </a:solidFill>
                <a:latin typeface="Arial" panose="020B0604020202020204" pitchFamily="34" charset="0"/>
                <a:cs typeface="Arial" panose="020B0604020202020204" pitchFamily="34" charset="0"/>
              </a:rPr>
              <a:t/>
            </a:r>
            <a:br>
              <a:rPr lang="en-AU" sz="2400" i="1" dirty="0" smtClean="0">
                <a:solidFill>
                  <a:srgbClr val="002060"/>
                </a:solidFill>
                <a:latin typeface="Arial" panose="020B0604020202020204" pitchFamily="34" charset="0"/>
                <a:cs typeface="Arial" panose="020B0604020202020204" pitchFamily="34" charset="0"/>
              </a:rPr>
            </a:br>
            <a:r>
              <a:rPr lang="en-AU" dirty="0"/>
              <a:t/>
            </a:r>
            <a:br>
              <a:rPr lang="en-AU" dirty="0"/>
            </a:br>
            <a:r>
              <a:rPr lang="en-AU" sz="2000" dirty="0">
                <a:solidFill>
                  <a:srgbClr val="0070C0"/>
                </a:solidFill>
                <a:latin typeface="Arial" panose="020B0604020202020204" pitchFamily="34" charset="0"/>
                <a:cs typeface="Arial" panose="020B0604020202020204" pitchFamily="34" charset="0"/>
              </a:rPr>
              <a:t>11 year-old girl</a:t>
            </a:r>
          </a:p>
        </p:txBody>
      </p:sp>
    </p:spTree>
    <p:extLst>
      <p:ext uri="{BB962C8B-B14F-4D97-AF65-F5344CB8AC3E}">
        <p14:creationId xmlns:p14="http://schemas.microsoft.com/office/powerpoint/2010/main" val="442925071"/>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Grp="1" noChangeAspect="1" noChangeArrowheads="1"/>
          </p:cNvPicPr>
          <p:nvPr>
            <p:ph idx="1"/>
          </p:nvPr>
        </p:nvPicPr>
        <p:blipFill>
          <a:blip r:embed="rId2" cstate="screen">
            <a:extLst>
              <a:ext uri="{28A0092B-C50C-407E-A947-70E740481C1C}">
                <a14:useLocalDpi xmlns:a14="http://schemas.microsoft.com/office/drawing/2010/main"/>
              </a:ext>
            </a:extLst>
          </a:blip>
          <a:srcRect/>
          <a:stretch>
            <a:fillRect/>
          </a:stretch>
        </p:blipFill>
        <p:spPr bwMode="auto">
          <a:xfrm>
            <a:off x="1204332" y="776460"/>
            <a:ext cx="5926694" cy="43670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831401380"/>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72540" y="1127761"/>
            <a:ext cx="7492497" cy="3375283"/>
          </a:xfrm>
        </p:spPr>
        <p:txBody>
          <a:bodyPr>
            <a:normAutofit/>
          </a:bodyPr>
          <a:lstStyle/>
          <a:p>
            <a:pPr marL="0" indent="0">
              <a:buNone/>
            </a:pPr>
            <a:endParaRPr lang="en-AU" sz="1800" dirty="0" smtClean="0">
              <a:latin typeface="Tahoma" panose="020B0604030504040204" pitchFamily="34" charset="0"/>
              <a:ea typeface="Tahoma" panose="020B0604030504040204" pitchFamily="34" charset="0"/>
              <a:cs typeface="Tahoma" panose="020B0604030504040204" pitchFamily="34" charset="0"/>
            </a:endParaRPr>
          </a:p>
          <a:p>
            <a:pPr marL="0" indent="0">
              <a:buNone/>
            </a:pPr>
            <a:r>
              <a:rPr lang="en-AU" dirty="0" smtClean="0">
                <a:latin typeface="Tahoma" panose="020B0604030504040204" pitchFamily="34" charset="0"/>
                <a:ea typeface="Tahoma" panose="020B0604030504040204" pitchFamily="34" charset="0"/>
                <a:cs typeface="Tahoma" panose="020B0604030504040204" pitchFamily="34" charset="0"/>
              </a:rPr>
              <a:t>Keep in touch:</a:t>
            </a:r>
          </a:p>
          <a:p>
            <a:pPr marL="0" indent="0">
              <a:buNone/>
            </a:pPr>
            <a:endParaRPr lang="en-AU" sz="1800" dirty="0" smtClean="0">
              <a:latin typeface="Tahoma" panose="020B0604030504040204" pitchFamily="34" charset="0"/>
              <a:ea typeface="Tahoma" panose="020B0604030504040204" pitchFamily="34" charset="0"/>
              <a:cs typeface="Tahoma" panose="020B0604030504040204" pitchFamily="34" charset="0"/>
            </a:endParaRPr>
          </a:p>
          <a:p>
            <a:pPr marL="0" indent="0">
              <a:buNone/>
            </a:pPr>
            <a:r>
              <a:rPr lang="en-AU" dirty="0" smtClean="0">
                <a:latin typeface="Tahoma" panose="020B0604030504040204" pitchFamily="34" charset="0"/>
                <a:ea typeface="Tahoma" panose="020B0604030504040204" pitchFamily="34" charset="0"/>
                <a:cs typeface="Tahoma" panose="020B0604030504040204" pitchFamily="34" charset="0"/>
              </a:rPr>
              <a:t>         @CCYPWA</a:t>
            </a:r>
            <a:endParaRPr lang="en-AU" dirty="0" smtClean="0">
              <a:latin typeface="Tahoma" panose="020B0604030504040204" pitchFamily="34" charset="0"/>
              <a:ea typeface="Tahoma" panose="020B0604030504040204" pitchFamily="34" charset="0"/>
              <a:cs typeface="Tahoma" panose="020B0604030504040204" pitchFamily="34" charset="0"/>
              <a:hlinkClick r:id="rId3"/>
            </a:endParaRPr>
          </a:p>
          <a:p>
            <a:pPr marL="0" indent="0">
              <a:buNone/>
            </a:pPr>
            <a:r>
              <a:rPr lang="en-AU" dirty="0" smtClean="0">
                <a:latin typeface="Tahoma" panose="020B0604030504040204" pitchFamily="34" charset="0"/>
                <a:ea typeface="Tahoma" panose="020B0604030504040204" pitchFamily="34" charset="0"/>
                <a:cs typeface="Tahoma" panose="020B0604030504040204" pitchFamily="34" charset="0"/>
              </a:rPr>
              <a:t>New  website  </a:t>
            </a:r>
            <a:r>
              <a:rPr lang="en-AU" dirty="0" smtClean="0">
                <a:latin typeface="Tahoma" panose="020B0604030504040204" pitchFamily="34" charset="0"/>
                <a:ea typeface="Tahoma" panose="020B0604030504040204" pitchFamily="34" charset="0"/>
                <a:cs typeface="Tahoma" panose="020B0604030504040204" pitchFamily="34" charset="0"/>
                <a:hlinkClick r:id="rId4"/>
              </a:rPr>
              <a:t>www.ccyp.wa.gov.au</a:t>
            </a:r>
            <a:r>
              <a:rPr lang="en-AU" dirty="0" smtClean="0">
                <a:latin typeface="Tahoma" panose="020B0604030504040204" pitchFamily="34" charset="0"/>
                <a:ea typeface="Tahoma" panose="020B0604030504040204" pitchFamily="34" charset="0"/>
                <a:cs typeface="Tahoma" panose="020B0604030504040204" pitchFamily="34" charset="0"/>
              </a:rPr>
              <a:t>		</a:t>
            </a:r>
          </a:p>
          <a:p>
            <a:pPr marL="0" indent="0">
              <a:buNone/>
            </a:pPr>
            <a:r>
              <a:rPr lang="en-AU" dirty="0" smtClean="0">
                <a:latin typeface="Tahoma" panose="020B0604030504040204" pitchFamily="34" charset="0"/>
                <a:ea typeface="Tahoma" panose="020B0604030504040204" pitchFamily="34" charset="0"/>
                <a:cs typeface="Tahoma" panose="020B0604030504040204" pitchFamily="34" charset="0"/>
              </a:rPr>
              <a:t>Phone 6213 2297</a:t>
            </a:r>
          </a:p>
        </p:txBody>
      </p:sp>
      <p:pic>
        <p:nvPicPr>
          <p:cNvPr id="4" name="Picture 3"/>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471599" y="2330605"/>
            <a:ext cx="721934" cy="557561"/>
          </a:xfrm>
          <a:prstGeom prst="rect">
            <a:avLst/>
          </a:prstGeom>
        </p:spPr>
      </p:pic>
    </p:spTree>
    <p:extLst>
      <p:ext uri="{BB962C8B-B14F-4D97-AF65-F5344CB8AC3E}">
        <p14:creationId xmlns:p14="http://schemas.microsoft.com/office/powerpoint/2010/main" val="336261282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solidFill>
                  <a:srgbClr val="00B0F0"/>
                </a:solidFill>
              </a:rPr>
              <a:t>CCYP Act – Functions </a:t>
            </a:r>
            <a:endParaRPr lang="en-AU" dirty="0">
              <a:solidFill>
                <a:srgbClr val="00B0F0"/>
              </a:solidFill>
            </a:endParaRPr>
          </a:p>
        </p:txBody>
      </p:sp>
      <p:sp>
        <p:nvSpPr>
          <p:cNvPr id="3" name="Content Placeholder 2"/>
          <p:cNvSpPr>
            <a:spLocks noGrp="1"/>
          </p:cNvSpPr>
          <p:nvPr>
            <p:ph idx="1"/>
          </p:nvPr>
        </p:nvSpPr>
        <p:spPr/>
        <p:txBody>
          <a:bodyPr>
            <a:normAutofit fontScale="77500" lnSpcReduction="20000"/>
          </a:bodyPr>
          <a:lstStyle/>
          <a:p>
            <a:r>
              <a:rPr lang="en-AU" dirty="0" smtClean="0"/>
              <a:t>To promote the participation of children and young people in the making of decisions that affect their lives and to encourage government and non-government agencies to seek the participation of children and young people appropriate to their age and maturity</a:t>
            </a:r>
            <a:br>
              <a:rPr lang="en-AU" dirty="0" smtClean="0"/>
            </a:br>
            <a:endParaRPr lang="en-AU" dirty="0" smtClean="0"/>
          </a:p>
          <a:p>
            <a:r>
              <a:rPr lang="en-AU" dirty="0" smtClean="0"/>
              <a:t>To initiate or conduct inquiries into any matter, including any written law or any practice, procedure or service, affecting the wellbeing of children and young people</a:t>
            </a:r>
            <a:r>
              <a:rPr lang="en-AU" dirty="0"/>
              <a:t>.</a:t>
            </a:r>
            <a:r>
              <a:rPr lang="en-AU" dirty="0" smtClean="0"/>
              <a:t> </a:t>
            </a:r>
          </a:p>
          <a:p>
            <a:endParaRPr lang="en-AU" dirty="0"/>
          </a:p>
        </p:txBody>
      </p:sp>
    </p:spTree>
    <p:extLst>
      <p:ext uri="{BB962C8B-B14F-4D97-AF65-F5344CB8AC3E}">
        <p14:creationId xmlns:p14="http://schemas.microsoft.com/office/powerpoint/2010/main" val="286903887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AU" dirty="0" smtClean="0">
                <a:solidFill>
                  <a:srgbClr val="00B0F0"/>
                </a:solidFill>
              </a:rPr>
              <a:t>UN Convention on the Rights of the Child </a:t>
            </a:r>
            <a:endParaRPr lang="en-AU" dirty="0">
              <a:solidFill>
                <a:srgbClr val="00B0F0"/>
              </a:solidFill>
            </a:endParaRPr>
          </a:p>
        </p:txBody>
      </p:sp>
      <p:sp>
        <p:nvSpPr>
          <p:cNvPr id="3" name="Content Placeholder 2"/>
          <p:cNvSpPr>
            <a:spLocks noGrp="1"/>
          </p:cNvSpPr>
          <p:nvPr>
            <p:ph idx="1"/>
          </p:nvPr>
        </p:nvSpPr>
        <p:spPr/>
        <p:txBody>
          <a:bodyPr>
            <a:normAutofit fontScale="85000" lnSpcReduction="20000"/>
          </a:bodyPr>
          <a:lstStyle/>
          <a:p>
            <a:pPr marL="0" indent="0">
              <a:buNone/>
            </a:pPr>
            <a:r>
              <a:rPr lang="en-AU" i="1" dirty="0"/>
              <a:t>Article </a:t>
            </a:r>
            <a:r>
              <a:rPr lang="en-AU" i="1" dirty="0" smtClean="0"/>
              <a:t>9: </a:t>
            </a:r>
            <a:r>
              <a:rPr lang="en-AU" dirty="0" smtClean="0"/>
              <a:t>Children should not be separated from their parents unless it is for their own good. Children whose parents have separated have the right to stay in contact with both parents, unless this might harm the child</a:t>
            </a:r>
          </a:p>
          <a:p>
            <a:pPr marL="0" indent="0">
              <a:buNone/>
            </a:pPr>
            <a:r>
              <a:rPr lang="en-AU" i="1" dirty="0" smtClean="0"/>
              <a:t>Article 12: </a:t>
            </a:r>
            <a:r>
              <a:rPr lang="en-AU" dirty="0" smtClean="0"/>
              <a:t>Children have the right to say what they think should happen when adults are making decisions that affect them and have their opinions taken into account. </a:t>
            </a:r>
            <a:endParaRPr lang="en-AU" dirty="0"/>
          </a:p>
        </p:txBody>
      </p:sp>
    </p:spTree>
    <p:extLst>
      <p:ext uri="{BB962C8B-B14F-4D97-AF65-F5344CB8AC3E}">
        <p14:creationId xmlns:p14="http://schemas.microsoft.com/office/powerpoint/2010/main" val="246960073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1169774" y="810803"/>
            <a:ext cx="6009430" cy="42359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59336360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72534" y="1029730"/>
            <a:ext cx="7492497" cy="3473313"/>
          </a:xfrm>
        </p:spPr>
        <p:txBody>
          <a:bodyPr/>
          <a:lstStyle/>
          <a:p>
            <a:pPr marL="0" indent="0">
              <a:buNone/>
            </a:pPr>
            <a:r>
              <a:rPr lang="en-AU" sz="2400" i="1" dirty="0" smtClean="0">
                <a:solidFill>
                  <a:srgbClr val="002060"/>
                </a:solidFill>
              </a:rPr>
              <a:t>“Good parents are what every kid needs.” </a:t>
            </a:r>
          </a:p>
          <a:p>
            <a:pPr marL="0" indent="0">
              <a:buNone/>
            </a:pPr>
            <a:r>
              <a:rPr lang="en-AU" sz="2000" dirty="0">
                <a:solidFill>
                  <a:srgbClr val="0070C0"/>
                </a:solidFill>
              </a:rPr>
              <a:t>b</a:t>
            </a:r>
            <a:r>
              <a:rPr lang="en-AU" sz="2000" dirty="0" smtClean="0">
                <a:solidFill>
                  <a:srgbClr val="0070C0"/>
                </a:solidFill>
              </a:rPr>
              <a:t>oy, aged 16</a:t>
            </a:r>
          </a:p>
          <a:p>
            <a:pPr marL="0" indent="0">
              <a:buNone/>
            </a:pPr>
            <a:endParaRPr lang="en-AU" dirty="0"/>
          </a:p>
          <a:p>
            <a:pPr marL="0" indent="0">
              <a:buNone/>
            </a:pPr>
            <a:r>
              <a:rPr lang="en-AU" sz="2400" i="1" dirty="0">
                <a:solidFill>
                  <a:srgbClr val="002060"/>
                </a:solidFill>
              </a:rPr>
              <a:t>“A lot of your friends get down because their families are having </a:t>
            </a:r>
            <a:r>
              <a:rPr lang="en-AU" sz="2400" i="1" dirty="0" smtClean="0">
                <a:solidFill>
                  <a:srgbClr val="002060"/>
                </a:solidFill>
              </a:rPr>
              <a:t>issues.” </a:t>
            </a:r>
            <a:endParaRPr lang="en-AU" sz="2400" i="1" dirty="0">
              <a:solidFill>
                <a:srgbClr val="002060"/>
              </a:solidFill>
            </a:endParaRPr>
          </a:p>
          <a:p>
            <a:pPr marL="0" indent="0">
              <a:buNone/>
            </a:pPr>
            <a:r>
              <a:rPr lang="en-AU" sz="2000" dirty="0">
                <a:solidFill>
                  <a:srgbClr val="0070C0"/>
                </a:solidFill>
              </a:rPr>
              <a:t>girl aged 15</a:t>
            </a:r>
          </a:p>
          <a:p>
            <a:pPr marL="0" indent="0">
              <a:buNone/>
            </a:pPr>
            <a:endParaRPr lang="en-AU" dirty="0"/>
          </a:p>
        </p:txBody>
      </p:sp>
    </p:spTree>
    <p:extLst>
      <p:ext uri="{BB962C8B-B14F-4D97-AF65-F5344CB8AC3E}">
        <p14:creationId xmlns:p14="http://schemas.microsoft.com/office/powerpoint/2010/main" val="356044711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descr="\\SUBICYDOM02\user$\campbepa\Desktop\Speaking Outs.jpg"/>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4572600" y="958875"/>
            <a:ext cx="2981498" cy="3863350"/>
          </a:xfrm>
          <a:prstGeom prst="rect">
            <a:avLst/>
          </a:prstGeom>
          <a:noFill/>
          <a:extLst>
            <a:ext uri="{909E8E84-426E-40DD-AFC4-6F175D3DCCD1}">
              <a14:hiddenFill xmlns:a14="http://schemas.microsoft.com/office/drawing/2010/main">
                <a:solidFill>
                  <a:srgbClr val="FFFFFF"/>
                </a:solidFill>
              </a14:hiddenFill>
            </a:ext>
          </a:extLst>
        </p:spPr>
      </p:pic>
      <p:pic>
        <p:nvPicPr>
          <p:cNvPr id="9219" name="Picture 3" descr="\\SUBICYDOM02\user$\campbepa\Desktop\This Is Me.jpg"/>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404836" y="1509167"/>
            <a:ext cx="3954548" cy="276276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9168969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p:cNvPicPr>
            <a:picLocks noGrp="1" noChangeAspect="1" noChangeArrowheads="1"/>
          </p:cNvPicPr>
          <p:nvPr>
            <p:ph idx="1"/>
          </p:nvPr>
        </p:nvPicPr>
        <p:blipFill>
          <a:blip r:embed="rId2">
            <a:extLst>
              <a:ext uri="{28A0092B-C50C-407E-A947-70E740481C1C}">
                <a14:useLocalDpi xmlns:a14="http://schemas.microsoft.com/office/drawing/2010/main"/>
              </a:ext>
            </a:extLst>
          </a:blip>
          <a:srcRect/>
          <a:stretch>
            <a:fillRect/>
          </a:stretch>
        </p:blipFill>
        <p:spPr bwMode="auto">
          <a:xfrm>
            <a:off x="4646141" y="1367480"/>
            <a:ext cx="3391886" cy="29621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extBox 5"/>
          <p:cNvSpPr txBox="1"/>
          <p:nvPr/>
        </p:nvSpPr>
        <p:spPr>
          <a:xfrm>
            <a:off x="197707" y="889686"/>
            <a:ext cx="4547288" cy="5447645"/>
          </a:xfrm>
          <a:prstGeom prst="rect">
            <a:avLst/>
          </a:prstGeom>
          <a:noFill/>
        </p:spPr>
        <p:txBody>
          <a:bodyPr wrap="square" rtlCol="0">
            <a:spAutoFit/>
          </a:bodyPr>
          <a:lstStyle/>
          <a:p>
            <a:r>
              <a:rPr lang="en-AU" sz="2400" i="1" dirty="0" smtClean="0">
                <a:solidFill>
                  <a:srgbClr val="002060"/>
                </a:solidFill>
                <a:latin typeface="Arial" panose="020B0604020202020204" pitchFamily="34" charset="0"/>
                <a:cs typeface="Arial" panose="020B0604020202020204" pitchFamily="34" charset="0"/>
              </a:rPr>
              <a:t>“Just listen to us.” </a:t>
            </a:r>
          </a:p>
          <a:p>
            <a:r>
              <a:rPr lang="en-AU" sz="2000" dirty="0" smtClean="0">
                <a:solidFill>
                  <a:srgbClr val="0070C0"/>
                </a:solidFill>
                <a:latin typeface="Arial" panose="020B0604020202020204" pitchFamily="34" charset="0"/>
                <a:cs typeface="Arial" panose="020B0604020202020204" pitchFamily="34" charset="0"/>
              </a:rPr>
              <a:t>girl aged 10 </a:t>
            </a:r>
          </a:p>
          <a:p>
            <a:endParaRPr lang="en-AU" sz="2400" dirty="0">
              <a:solidFill>
                <a:srgbClr val="0070C0"/>
              </a:solidFill>
              <a:latin typeface="Arial" panose="020B0604020202020204" pitchFamily="34" charset="0"/>
              <a:cs typeface="Arial" panose="020B0604020202020204" pitchFamily="34" charset="0"/>
            </a:endParaRPr>
          </a:p>
          <a:p>
            <a:r>
              <a:rPr lang="en-AU" sz="2400" i="1" dirty="0" smtClean="0">
                <a:solidFill>
                  <a:srgbClr val="002060"/>
                </a:solidFill>
                <a:latin typeface="Arial" panose="020B0604020202020204" pitchFamily="34" charset="0"/>
                <a:cs typeface="Arial" panose="020B0604020202020204" pitchFamily="34" charset="0"/>
              </a:rPr>
              <a:t>“The children here are exposed to things that they should not be, such as drugs and alcohol, family abuse… they need places where they can go and feel wanted and needed.” </a:t>
            </a:r>
            <a:br>
              <a:rPr lang="en-AU" sz="2400" i="1" dirty="0" smtClean="0">
                <a:solidFill>
                  <a:srgbClr val="002060"/>
                </a:solidFill>
                <a:latin typeface="Arial" panose="020B0604020202020204" pitchFamily="34" charset="0"/>
                <a:cs typeface="Arial" panose="020B0604020202020204" pitchFamily="34" charset="0"/>
              </a:rPr>
            </a:br>
            <a:r>
              <a:rPr lang="en-AU" sz="2800" i="1" dirty="0" smtClean="0">
                <a:solidFill>
                  <a:srgbClr val="002060"/>
                </a:solidFill>
                <a:latin typeface="Arial" panose="020B0604020202020204" pitchFamily="34" charset="0"/>
                <a:cs typeface="Arial" panose="020B0604020202020204" pitchFamily="34" charset="0"/>
              </a:rPr>
              <a:t> </a:t>
            </a:r>
            <a:r>
              <a:rPr lang="en-AU" sz="2000" dirty="0" smtClean="0">
                <a:solidFill>
                  <a:srgbClr val="0070C0"/>
                </a:solidFill>
                <a:latin typeface="Arial" panose="020B0604020202020204" pitchFamily="34" charset="0"/>
                <a:cs typeface="Arial" panose="020B0604020202020204" pitchFamily="34" charset="0"/>
              </a:rPr>
              <a:t>17 year old </a:t>
            </a:r>
          </a:p>
          <a:p>
            <a:endParaRPr lang="en-AU" sz="2400" dirty="0" smtClean="0">
              <a:solidFill>
                <a:srgbClr val="0070C0"/>
              </a:solidFill>
              <a:latin typeface="Arial" panose="020B0604020202020204" pitchFamily="34" charset="0"/>
              <a:cs typeface="Arial" panose="020B0604020202020204" pitchFamily="34" charset="0"/>
            </a:endParaRPr>
          </a:p>
          <a:p>
            <a:endParaRPr lang="en-AU" sz="2400" dirty="0">
              <a:solidFill>
                <a:srgbClr val="0070C0"/>
              </a:solidFill>
              <a:latin typeface="Arial" panose="020B0604020202020204" pitchFamily="34" charset="0"/>
              <a:cs typeface="Arial" panose="020B0604020202020204" pitchFamily="34" charset="0"/>
            </a:endParaRPr>
          </a:p>
          <a:p>
            <a:endParaRPr lang="en-AU" sz="2400" dirty="0" smtClean="0">
              <a:solidFill>
                <a:srgbClr val="0070C0"/>
              </a:solidFill>
              <a:latin typeface="Arial" panose="020B0604020202020204" pitchFamily="34" charset="0"/>
              <a:cs typeface="Arial" panose="020B0604020202020204" pitchFamily="34" charset="0"/>
            </a:endParaRPr>
          </a:p>
          <a:p>
            <a:endParaRPr lang="en-AU" dirty="0"/>
          </a:p>
          <a:p>
            <a:endParaRPr lang="en-AU" dirty="0"/>
          </a:p>
        </p:txBody>
      </p:sp>
      <p:sp>
        <p:nvSpPr>
          <p:cNvPr id="3" name="Oval 2"/>
          <p:cNvSpPr/>
          <p:nvPr/>
        </p:nvSpPr>
        <p:spPr>
          <a:xfrm>
            <a:off x="5725297" y="4530811"/>
            <a:ext cx="914400" cy="914400"/>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AU"/>
          </a:p>
        </p:txBody>
      </p:sp>
    </p:spTree>
    <p:extLst>
      <p:ext uri="{BB962C8B-B14F-4D97-AF65-F5344CB8AC3E}">
        <p14:creationId xmlns:p14="http://schemas.microsoft.com/office/powerpoint/2010/main" val="630442862"/>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0DE64AEEDD9B7A4D93545ACBE97D4615" ma:contentTypeVersion="2" ma:contentTypeDescription="Create a new document." ma:contentTypeScope="" ma:versionID="f49002b78e3a4a71b814eef46a983816">
  <xsd:schema xmlns:xsd="http://www.w3.org/2001/XMLSchema" xmlns:xs="http://www.w3.org/2001/XMLSchema" xmlns:p="http://schemas.microsoft.com/office/2006/metadata/properties" xmlns:ns2="http://schemas.microsoft.com/sharepoint/v3/fields" targetNamespace="http://schemas.microsoft.com/office/2006/metadata/properties" ma:root="true" ma:fieldsID="38f6db2dd0d9a0cf6a8dc37be32b365b" ns2:_="">
    <xsd:import namespace="http://schemas.microsoft.com/sharepoint/v3/fields"/>
    <xsd:element name="properties">
      <xsd:complexType>
        <xsd:sequence>
          <xsd:element name="documentManagement">
            <xsd:complexType>
              <xsd:all>
                <xsd:element ref="ns2:_Status" minOccurs="0"/>
                <xsd:element ref="ns2:_Vers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fields" elementFormDefault="qualified">
    <xsd:import namespace="http://schemas.microsoft.com/office/2006/documentManagement/types"/>
    <xsd:import namespace="http://schemas.microsoft.com/office/infopath/2007/PartnerControls"/>
    <xsd:element name="_Status" ma:index="8" nillable="true" ma:displayName="Status" ma:default="Not Started" ma:internalName="_Status">
      <xsd:simpleType>
        <xsd:union memberTypes="dms:Text">
          <xsd:simpleType>
            <xsd:restriction base="dms:Choice">
              <xsd:enumeration value="Not Started"/>
              <xsd:enumeration value="Draft"/>
              <xsd:enumeration value="Reviewed"/>
              <xsd:enumeration value="Scheduled"/>
              <xsd:enumeration value="Published"/>
              <xsd:enumeration value="Final"/>
              <xsd:enumeration value="Expired"/>
            </xsd:restriction>
          </xsd:simpleType>
        </xsd:union>
      </xsd:simpleType>
    </xsd:element>
    <xsd:element name="_Version" ma:index="9" nillable="true" ma:displayName="Version" ma:internalName="_Version">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ma:displayName="Status"/>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_Version xmlns="http://schemas.microsoft.com/sharepoint/v3/fields" xsi:nil="true"/>
    <_Status xmlns="http://schemas.microsoft.com/sharepoint/v3/fields">Not Started</_Status>
  </documentManagement>
</p:properties>
</file>

<file path=customXml/itemProps1.xml><?xml version="1.0" encoding="utf-8"?>
<ds:datastoreItem xmlns:ds="http://schemas.openxmlformats.org/officeDocument/2006/customXml" ds:itemID="{E4214858-785C-42F7-BE66-6D0E79395FC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fields"/>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87D2A1B0-FF3E-4009-940D-AED0EB70AA20}">
  <ds:schemaRefs>
    <ds:schemaRef ds:uri="http://schemas.microsoft.com/sharepoint/v3/contenttype/forms"/>
  </ds:schemaRefs>
</ds:datastoreItem>
</file>

<file path=customXml/itemProps3.xml><?xml version="1.0" encoding="utf-8"?>
<ds:datastoreItem xmlns:ds="http://schemas.openxmlformats.org/officeDocument/2006/customXml" ds:itemID="{7B6F2769-7194-4217-93D3-3AF3A4742282}">
  <ds:schemaRefs>
    <ds:schemaRef ds:uri="http://schemas.openxmlformats.org/package/2006/metadata/core-properties"/>
    <ds:schemaRef ds:uri="http://schemas.microsoft.com/sharepoint/v3/fields"/>
    <ds:schemaRef ds:uri="http://schemas.microsoft.com/office/2006/documentManagement/types"/>
    <ds:schemaRef ds:uri="http://purl.org/dc/dcmitype/"/>
    <ds:schemaRef ds:uri="http://schemas.microsoft.com/office/2006/metadata/properties"/>
    <ds:schemaRef ds:uri="http://purl.org/dc/elements/1.1/"/>
    <ds:schemaRef ds:uri="http://schemas.microsoft.com/office/infopath/2007/PartnerControls"/>
    <ds:schemaRef ds:uri="http://www.w3.org/XML/1998/namespace"/>
    <ds:schemaRef ds:uri="http://purl.org/dc/terms/"/>
  </ds:schemaRefs>
</ds:datastoreItem>
</file>

<file path=docProps/app.xml><?xml version="1.0" encoding="utf-8"?>
<Properties xmlns="http://schemas.openxmlformats.org/officeDocument/2006/extended-properties" xmlns:vt="http://schemas.openxmlformats.org/officeDocument/2006/docPropsVTypes">
  <Template/>
  <TotalTime>4674</TotalTime>
  <Words>993</Words>
  <Application>Microsoft Office PowerPoint</Application>
  <PresentationFormat>On-screen Show (16:9)</PresentationFormat>
  <Paragraphs>109</Paragraphs>
  <Slides>35</Slides>
  <Notes>9</Notes>
  <HiddenSlides>0</HiddenSlides>
  <MMClips>0</MMClips>
  <ScaleCrop>false</ScaleCrop>
  <HeadingPairs>
    <vt:vector size="4" baseType="variant">
      <vt:variant>
        <vt:lpstr>Theme</vt:lpstr>
      </vt:variant>
      <vt:variant>
        <vt:i4>1</vt:i4>
      </vt:variant>
      <vt:variant>
        <vt:lpstr>Slide Titles</vt:lpstr>
      </vt:variant>
      <vt:variant>
        <vt:i4>35</vt:i4>
      </vt:variant>
    </vt:vector>
  </HeadingPairs>
  <TitlesOfParts>
    <vt:vector size="36" baseType="lpstr">
      <vt:lpstr>Office Theme</vt:lpstr>
      <vt:lpstr>Children’s voices must be heard in matters that affect them  “I am not invisible” </vt:lpstr>
      <vt:lpstr>PowerPoint Presentation</vt:lpstr>
      <vt:lpstr>CCYP Act – Four guiding principles</vt:lpstr>
      <vt:lpstr>CCYP Act – Functions </vt:lpstr>
      <vt:lpstr>UN Convention on the Rights of the Child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Nine domains of child safe organisations</vt:lpstr>
      <vt:lpstr>PowerPoint Presentation</vt:lpstr>
      <vt:lpstr>PowerPoint Presentation</vt:lpstr>
      <vt:lpstr>Mental health recommendations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FileNewTemplate</dc:title>
  <dc:creator>Diana</dc:creator>
  <cp:lastModifiedBy>Campbell, Paula</cp:lastModifiedBy>
  <cp:revision>312</cp:revision>
  <cp:lastPrinted>2016-05-25T01:56:58Z</cp:lastPrinted>
  <dcterms:created xsi:type="dcterms:W3CDTF">2010-04-12T23:12:02Z</dcterms:created>
  <dcterms:modified xsi:type="dcterms:W3CDTF">2016-05-25T02:16:36Z</dcterms:modified>
  <cp:contentStatus>Draft</cp:contentStatus>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0x0101000DE64AEEDD9B7A4D93545ACBE97D4615</vt:lpwstr>
  </property>
</Properties>
</file>