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6"/>
  </p:sldMasterIdLst>
  <p:notesMasterIdLst>
    <p:notesMasterId r:id="rId27"/>
  </p:notesMasterIdLst>
  <p:handoutMasterIdLst>
    <p:handoutMasterId r:id="rId28"/>
  </p:handoutMasterIdLst>
  <p:sldIdLst>
    <p:sldId id="256" r:id="rId7"/>
    <p:sldId id="268" r:id="rId8"/>
    <p:sldId id="278" r:id="rId9"/>
    <p:sldId id="271" r:id="rId10"/>
    <p:sldId id="272" r:id="rId11"/>
    <p:sldId id="277"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291" r:id="rId26"/>
  </p:sldIdLst>
  <p:sldSz cx="9144000" cy="6858000" type="screen4x3"/>
  <p:notesSz cx="6797675" cy="9926638"/>
  <p:defaultTextStyle>
    <a:defPPr>
      <a:defRPr lang="en-AU"/>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Stephe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149"/>
    <a:srgbClr val="8E1A16"/>
    <a:srgbClr val="0E6E71"/>
    <a:srgbClr val="004E4C"/>
    <a:srgbClr val="2E2B3B"/>
    <a:srgbClr val="001C1B"/>
    <a:srgbClr val="E45304"/>
    <a:srgbClr val="FFFF00"/>
    <a:srgbClr val="CAE9C1"/>
    <a:srgbClr val="456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6686" autoAdjust="0"/>
  </p:normalViewPr>
  <p:slideViewPr>
    <p:cSldViewPr>
      <p:cViewPr varScale="1">
        <p:scale>
          <a:sx n="73" d="100"/>
          <a:sy n="73" d="100"/>
        </p:scale>
        <p:origin x="66" y="2340"/>
      </p:cViewPr>
      <p:guideLst>
        <p:guide orient="horz" pos="1620"/>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8" y="-90"/>
      </p:cViewPr>
      <p:guideLst>
        <p:guide orient="horz" pos="3127"/>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commentAuthors" Target="commentAuthors.xml" Id="rId29"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theme" Target="theme/theme1.xml" Id="rId32"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handoutMaster" Target="handoutMasters/handoutMaster1.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viewProps" Target="viewProps.xml" Id="rId31"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notesMaster" Target="notesMasters/notesMaster1.xml" Id="rId27" /><Relationship Type="http://schemas.openxmlformats.org/officeDocument/2006/relationships/presProps" Target="presProps.xml" Id="rId30" /><Relationship Type="http://schemas.openxmlformats.org/officeDocument/2006/relationships/customXml" Target="/customXML/item6.xml" Id="R2ef4d79609ca420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651"/>
          </a:xfrm>
          <a:prstGeom prst="rect">
            <a:avLst/>
          </a:prstGeom>
        </p:spPr>
        <p:txBody>
          <a:bodyPr vert="horz" lIns="90690" tIns="45345" rIns="90690" bIns="45345" rtlCol="0"/>
          <a:lstStyle>
            <a:lvl1pPr algn="l">
              <a:defRPr sz="1200"/>
            </a:lvl1pPr>
          </a:lstStyle>
          <a:p>
            <a:endParaRPr lang="en-AU"/>
          </a:p>
        </p:txBody>
      </p:sp>
      <p:sp>
        <p:nvSpPr>
          <p:cNvPr id="3" name="Date Placeholder 2"/>
          <p:cNvSpPr>
            <a:spLocks noGrp="1"/>
          </p:cNvSpPr>
          <p:nvPr>
            <p:ph type="dt" sz="quarter" idx="1"/>
          </p:nvPr>
        </p:nvSpPr>
        <p:spPr>
          <a:xfrm>
            <a:off x="3849900" y="0"/>
            <a:ext cx="2946189" cy="496651"/>
          </a:xfrm>
          <a:prstGeom prst="rect">
            <a:avLst/>
          </a:prstGeom>
        </p:spPr>
        <p:txBody>
          <a:bodyPr vert="horz" lIns="90690" tIns="45345" rIns="90690" bIns="45345" rtlCol="0"/>
          <a:lstStyle>
            <a:lvl1pPr algn="r">
              <a:defRPr sz="1200"/>
            </a:lvl1pPr>
          </a:lstStyle>
          <a:p>
            <a:fld id="{DD9297CD-B1AD-4BBC-860F-0F534DA7465F}" type="datetimeFigureOut">
              <a:rPr lang="en-US" smtClean="0"/>
              <a:pPr/>
              <a:t>2/12/2019</a:t>
            </a:fld>
            <a:endParaRPr lang="en-AU"/>
          </a:p>
        </p:txBody>
      </p:sp>
      <p:sp>
        <p:nvSpPr>
          <p:cNvPr id="4" name="Footer Placeholder 3"/>
          <p:cNvSpPr>
            <a:spLocks noGrp="1"/>
          </p:cNvSpPr>
          <p:nvPr>
            <p:ph type="ftr" sz="quarter" idx="2"/>
          </p:nvPr>
        </p:nvSpPr>
        <p:spPr>
          <a:xfrm>
            <a:off x="2" y="9428401"/>
            <a:ext cx="2946189" cy="496651"/>
          </a:xfrm>
          <a:prstGeom prst="rect">
            <a:avLst/>
          </a:prstGeom>
        </p:spPr>
        <p:txBody>
          <a:bodyPr vert="horz" lIns="90690" tIns="45345" rIns="90690" bIns="45345" rtlCol="0" anchor="b"/>
          <a:lstStyle>
            <a:lvl1pPr algn="l">
              <a:defRPr sz="1200"/>
            </a:lvl1pPr>
          </a:lstStyle>
          <a:p>
            <a:endParaRPr lang="en-AU"/>
          </a:p>
        </p:txBody>
      </p:sp>
      <p:sp>
        <p:nvSpPr>
          <p:cNvPr id="5" name="Slide Number Placeholder 4"/>
          <p:cNvSpPr>
            <a:spLocks noGrp="1"/>
          </p:cNvSpPr>
          <p:nvPr>
            <p:ph type="sldNum" sz="quarter" idx="3"/>
          </p:nvPr>
        </p:nvSpPr>
        <p:spPr>
          <a:xfrm>
            <a:off x="3849900" y="9428401"/>
            <a:ext cx="2946189" cy="496651"/>
          </a:xfrm>
          <a:prstGeom prst="rect">
            <a:avLst/>
          </a:prstGeom>
        </p:spPr>
        <p:txBody>
          <a:bodyPr vert="horz" lIns="90690" tIns="45345" rIns="90690" bIns="45345" rtlCol="0" anchor="b"/>
          <a:lstStyle>
            <a:lvl1pPr algn="r">
              <a:defRPr sz="1200"/>
            </a:lvl1pPr>
          </a:lstStyle>
          <a:p>
            <a:fld id="{37A4CF06-8333-4307-A028-4A69C69753E8}" type="slidenum">
              <a:rPr lang="en-AU" smtClean="0"/>
              <a:pPr/>
              <a:t>‹#›</a:t>
            </a:fld>
            <a:endParaRPr lang="en-AU"/>
          </a:p>
        </p:txBody>
      </p:sp>
    </p:spTree>
    <p:extLst>
      <p:ext uri="{BB962C8B-B14F-4D97-AF65-F5344CB8AC3E}">
        <p14:creationId xmlns:p14="http://schemas.microsoft.com/office/powerpoint/2010/main" val="353803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651"/>
          </a:xfrm>
          <a:prstGeom prst="rect">
            <a:avLst/>
          </a:prstGeom>
        </p:spPr>
        <p:txBody>
          <a:bodyPr vert="horz" lIns="90690" tIns="45345" rIns="90690" bIns="45345" rtlCol="0"/>
          <a:lstStyle>
            <a:lvl1pPr algn="l">
              <a:defRPr sz="1200"/>
            </a:lvl1pPr>
          </a:lstStyle>
          <a:p>
            <a:endParaRPr lang="en-AU"/>
          </a:p>
        </p:txBody>
      </p:sp>
      <p:sp>
        <p:nvSpPr>
          <p:cNvPr id="3" name="Date Placeholder 2"/>
          <p:cNvSpPr>
            <a:spLocks noGrp="1"/>
          </p:cNvSpPr>
          <p:nvPr>
            <p:ph type="dt" idx="1"/>
          </p:nvPr>
        </p:nvSpPr>
        <p:spPr>
          <a:xfrm>
            <a:off x="3849900" y="0"/>
            <a:ext cx="2946189" cy="496651"/>
          </a:xfrm>
          <a:prstGeom prst="rect">
            <a:avLst/>
          </a:prstGeom>
        </p:spPr>
        <p:txBody>
          <a:bodyPr vert="horz" lIns="90690" tIns="45345" rIns="90690" bIns="45345" rtlCol="0"/>
          <a:lstStyle>
            <a:lvl1pPr algn="r">
              <a:defRPr sz="1200"/>
            </a:lvl1pPr>
          </a:lstStyle>
          <a:p>
            <a:fld id="{8744F703-C266-4612-844A-28B174D0A7E8}" type="datetimeFigureOut">
              <a:rPr lang="en-US" smtClean="0"/>
              <a:pPr/>
              <a:t>2/12/2019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90" tIns="45345" rIns="90690" bIns="45345" rtlCol="0" anchor="ctr"/>
          <a:lstStyle/>
          <a:p>
            <a:endParaRPr lang="en-AU"/>
          </a:p>
        </p:txBody>
      </p:sp>
      <p:sp>
        <p:nvSpPr>
          <p:cNvPr id="5" name="Notes Placeholder 4"/>
          <p:cNvSpPr>
            <a:spLocks noGrp="1"/>
          </p:cNvSpPr>
          <p:nvPr>
            <p:ph type="body" sz="quarter" idx="3"/>
          </p:nvPr>
        </p:nvSpPr>
        <p:spPr>
          <a:xfrm>
            <a:off x="679768" y="4715788"/>
            <a:ext cx="5438140" cy="4466671"/>
          </a:xfrm>
          <a:prstGeom prst="rect">
            <a:avLst/>
          </a:prstGeom>
        </p:spPr>
        <p:txBody>
          <a:bodyPr vert="horz" lIns="90690" tIns="45345" rIns="90690" bIns="453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428401"/>
            <a:ext cx="2946189" cy="496651"/>
          </a:xfrm>
          <a:prstGeom prst="rect">
            <a:avLst/>
          </a:prstGeom>
        </p:spPr>
        <p:txBody>
          <a:bodyPr vert="horz" lIns="90690" tIns="45345" rIns="90690" bIns="45345" rtlCol="0" anchor="b"/>
          <a:lstStyle>
            <a:lvl1pPr algn="l">
              <a:defRPr sz="1200"/>
            </a:lvl1pPr>
          </a:lstStyle>
          <a:p>
            <a:endParaRPr lang="en-AU"/>
          </a:p>
        </p:txBody>
      </p:sp>
      <p:sp>
        <p:nvSpPr>
          <p:cNvPr id="7" name="Slide Number Placeholder 6"/>
          <p:cNvSpPr>
            <a:spLocks noGrp="1"/>
          </p:cNvSpPr>
          <p:nvPr>
            <p:ph type="sldNum" sz="quarter" idx="5"/>
          </p:nvPr>
        </p:nvSpPr>
        <p:spPr>
          <a:xfrm>
            <a:off x="3849900" y="9428401"/>
            <a:ext cx="2946189" cy="496651"/>
          </a:xfrm>
          <a:prstGeom prst="rect">
            <a:avLst/>
          </a:prstGeom>
        </p:spPr>
        <p:txBody>
          <a:bodyPr vert="horz" lIns="90690" tIns="45345" rIns="90690" bIns="45345" rtlCol="0" anchor="b"/>
          <a:lstStyle>
            <a:lvl1pPr algn="r">
              <a:defRPr sz="1200"/>
            </a:lvl1pPr>
          </a:lstStyle>
          <a:p>
            <a:fld id="{584250F4-8D58-46D7-B693-3D4A73B71CCD}" type="slidenum">
              <a:rPr lang="en-AU" smtClean="0"/>
              <a:pPr/>
              <a:t>‹#›</a:t>
            </a:fld>
            <a:endParaRPr lang="en-AU"/>
          </a:p>
        </p:txBody>
      </p:sp>
    </p:spTree>
    <p:extLst>
      <p:ext uri="{BB962C8B-B14F-4D97-AF65-F5344CB8AC3E}">
        <p14:creationId xmlns:p14="http://schemas.microsoft.com/office/powerpoint/2010/main" val="53524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a:t>
            </a:fld>
            <a:endParaRPr lang="en-AU"/>
          </a:p>
        </p:txBody>
      </p:sp>
    </p:spTree>
    <p:extLst>
      <p:ext uri="{BB962C8B-B14F-4D97-AF65-F5344CB8AC3E}">
        <p14:creationId xmlns:p14="http://schemas.microsoft.com/office/powerpoint/2010/main" val="308026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found in section 5A of the </a:t>
            </a:r>
            <a:r>
              <a:rPr lang="en-AU" i="1" dirty="0" smtClean="0"/>
              <a:t>Restraining Orders</a:t>
            </a:r>
            <a:r>
              <a:rPr lang="en-AU" i="1" baseline="0" dirty="0" smtClean="0"/>
              <a:t> Act 1997.</a:t>
            </a:r>
          </a:p>
          <a:p>
            <a:endParaRPr lang="en-AU" i="1" baseline="0" dirty="0" smtClean="0"/>
          </a:p>
          <a:p>
            <a:r>
              <a:rPr lang="en-AU" i="0" baseline="0" dirty="0" smtClean="0"/>
              <a:t>This is not an exhaustive list.</a:t>
            </a:r>
          </a:p>
          <a:p>
            <a:endParaRPr lang="en-AU" i="0" baseline="0" dirty="0" smtClean="0"/>
          </a:p>
          <a:p>
            <a:r>
              <a:rPr lang="en-AU" i="0" baseline="0" dirty="0" smtClean="0"/>
              <a:t>Note stalking – it is important to note that the legislation does not require the perpetrator to be a tenant. If a tenant is being stalked by someone out of the home and needs to move to be safe, they can access these provisions.</a:t>
            </a:r>
            <a:endParaRPr lang="en-AU" i="0" dirty="0" smtClean="0"/>
          </a:p>
          <a:p>
            <a:endParaRPr lang="en-AU" i="1" baseline="0" dirty="0" smtClean="0"/>
          </a:p>
          <a:p>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10</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AU" sz="1600" dirty="0" smtClean="0">
                <a:effectLst/>
                <a:latin typeface="+mn-lt"/>
                <a:ea typeface="Calibri"/>
                <a:cs typeface="Times New Roman"/>
              </a:rPr>
              <a:t>DVO is defined in the Amendment Bill as a DVO per the definition in section 4(1) of the </a:t>
            </a:r>
            <a:r>
              <a:rPr lang="en-AU" sz="1600" i="1" dirty="0" smtClean="0">
                <a:effectLst/>
                <a:latin typeface="+mn-lt"/>
                <a:ea typeface="Calibri"/>
                <a:cs typeface="Times New Roman"/>
              </a:rPr>
              <a:t>Domestic Violence Orders (National Recognition) Act 2017</a:t>
            </a:r>
            <a:r>
              <a:rPr lang="en-AU" sz="1600" dirty="0" smtClean="0">
                <a:effectLst/>
                <a:latin typeface="+mn-lt"/>
                <a:ea typeface="Calibri"/>
                <a:cs typeface="Times New Roman"/>
              </a:rPr>
              <a:t>.  In section 4(1) a DVO means a local or interstate DVO or a foreign order. A local DVO is family violence restraining order or a police order. An interstate DVO is an order made in another state or territory that is substantially like a local DVO.</a:t>
            </a:r>
          </a:p>
        </p:txBody>
      </p:sp>
      <p:sp>
        <p:nvSpPr>
          <p:cNvPr id="4" name="Slide Number Placeholder 3"/>
          <p:cNvSpPr>
            <a:spLocks noGrp="1"/>
          </p:cNvSpPr>
          <p:nvPr>
            <p:ph type="sldNum" sz="quarter" idx="10"/>
          </p:nvPr>
        </p:nvSpPr>
        <p:spPr/>
        <p:txBody>
          <a:bodyPr/>
          <a:lstStyle/>
          <a:p>
            <a:fld id="{584250F4-8D58-46D7-B693-3D4A73B71CCD}" type="slidenum">
              <a:rPr lang="en-AU" smtClean="0"/>
              <a:pPr/>
              <a:t>11</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mj-lt"/>
              <a:buNone/>
            </a:pPr>
            <a:r>
              <a:rPr lang="en-AU" sz="1200" dirty="0" smtClean="0">
                <a:effectLst/>
                <a:latin typeface="+mn-lt"/>
                <a:ea typeface="Calibri"/>
                <a:cs typeface="Times New Roman"/>
              </a:rPr>
              <a:t>The regulations are currently being drafted. It is likely the following will be prescribed as persons who can sign the report:</a:t>
            </a:r>
          </a:p>
          <a:p>
            <a:pPr marL="171450" lvl="0" indent="-171450">
              <a:lnSpc>
                <a:spcPct val="115000"/>
              </a:lnSpc>
              <a:spcAft>
                <a:spcPts val="1000"/>
              </a:spcAft>
              <a:buFont typeface="Arial" panose="020B0604020202020204" pitchFamily="34" charset="0"/>
              <a:buChar char="•"/>
            </a:pPr>
            <a:r>
              <a:rPr lang="en-AU" sz="1200" dirty="0" smtClean="0">
                <a:effectLst/>
                <a:latin typeface="+mn-lt"/>
                <a:ea typeface="Calibri"/>
                <a:cs typeface="Times New Roman"/>
              </a:rPr>
              <a:t>Child Protection workers; and</a:t>
            </a:r>
          </a:p>
          <a:p>
            <a:pPr marL="171450" lvl="0" indent="-171450">
              <a:lnSpc>
                <a:spcPct val="115000"/>
              </a:lnSpc>
              <a:spcAft>
                <a:spcPts val="1000"/>
              </a:spcAft>
              <a:buFont typeface="Arial" panose="020B0604020202020204" pitchFamily="34" charset="0"/>
              <a:buChar char="•"/>
            </a:pPr>
            <a:r>
              <a:rPr lang="en-AU" sz="1200" dirty="0" smtClean="0">
                <a:effectLst/>
                <a:latin typeface="+mn-lt"/>
                <a:ea typeface="Calibri"/>
                <a:cs typeface="Times New Roman"/>
              </a:rPr>
              <a:t>Family Support workers funded under the Child Protection Act (includes Aboriginal Family Support</a:t>
            </a:r>
            <a:r>
              <a:rPr lang="en-AU" sz="1200" baseline="0" dirty="0" smtClean="0">
                <a:effectLst/>
                <a:latin typeface="+mn-lt"/>
                <a:ea typeface="Calibri"/>
                <a:cs typeface="Times New Roman"/>
              </a:rPr>
              <a:t> workers).</a:t>
            </a:r>
            <a:endParaRPr lang="en-AU" sz="1200" dirty="0" smtClean="0">
              <a:effectLst/>
              <a:latin typeface="+mn-lt"/>
              <a:ea typeface="Calibri"/>
              <a:cs typeface="Times New Roman"/>
            </a:endParaRPr>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12</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Co-tenants can terminate their interest in the tenancy agreement under section 71AD even if it is a fixed term tenancy agreement.</a:t>
            </a:r>
          </a:p>
          <a:p>
            <a:endParaRPr lang="en-AU" dirty="0" smtClean="0"/>
          </a:p>
          <a:p>
            <a:r>
              <a:rPr lang="en-AU" dirty="0" smtClean="0"/>
              <a:t>The reason for this is that if the</a:t>
            </a:r>
            <a:r>
              <a:rPr lang="en-AU" baseline="0" dirty="0" smtClean="0"/>
              <a:t> remaining co-tenants are unable to afford to pay the rent, there is no point in setting the parties up to fail by requiring them to be locked into the balance of a fixed term agreement.</a:t>
            </a:r>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13</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Co-tenants can terminate their interest in the tenancy agreement under section 71AD even if it is a fixed term tenancy agreement.</a:t>
            </a:r>
          </a:p>
          <a:p>
            <a:endParaRPr lang="en-AU" dirty="0" smtClean="0"/>
          </a:p>
          <a:p>
            <a:r>
              <a:rPr lang="en-AU" dirty="0" smtClean="0"/>
              <a:t>The reason for this is that if the</a:t>
            </a:r>
            <a:r>
              <a:rPr lang="en-AU" baseline="0" dirty="0" smtClean="0"/>
              <a:t> remaining co-tenants are unable to afford to pay the rent, there is no point in setting the parties up to fail by requiring them to be locked into the balance of a fixed term agreement.</a:t>
            </a:r>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14</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mj-lt"/>
              <a:buNone/>
            </a:pPr>
            <a:r>
              <a:rPr lang="en-AU" sz="1200" dirty="0" smtClean="0">
                <a:effectLst/>
                <a:latin typeface="+mn-lt"/>
                <a:ea typeface="Calibri"/>
                <a:cs typeface="Times New Roman"/>
              </a:rPr>
              <a:t>This is not an exhaustive list and the court may take into account any relevant information</a:t>
            </a:r>
          </a:p>
          <a:p>
            <a:pPr marL="0" lvl="0" indent="0">
              <a:lnSpc>
                <a:spcPct val="115000"/>
              </a:lnSpc>
              <a:spcAft>
                <a:spcPts val="1000"/>
              </a:spcAft>
              <a:buFont typeface="+mj-lt"/>
              <a:buNone/>
            </a:pPr>
            <a:endParaRPr lang="en-AU" sz="1200" dirty="0" smtClean="0">
              <a:effectLst/>
              <a:latin typeface="+mn-lt"/>
              <a:cs typeface="Times New Roman"/>
            </a:endParaRPr>
          </a:p>
          <a:p>
            <a:pPr marL="0" lvl="0" indent="0">
              <a:lnSpc>
                <a:spcPct val="115000"/>
              </a:lnSpc>
              <a:spcAft>
                <a:spcPts val="1000"/>
              </a:spcAft>
              <a:buFont typeface="+mj-lt"/>
              <a:buNone/>
            </a:pPr>
            <a:r>
              <a:rPr lang="en-AU" sz="1200" dirty="0" smtClean="0">
                <a:effectLst/>
                <a:latin typeface="+mn-lt"/>
                <a:cs typeface="Times New Roman"/>
              </a:rPr>
              <a:t>The best interest of any child ordinarily resident at the premises is to be the paramount consideration.</a:t>
            </a:r>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15</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mj-lt"/>
              <a:buNone/>
            </a:pPr>
            <a:r>
              <a:rPr lang="en-AU" sz="1200" dirty="0" smtClean="0">
                <a:effectLst/>
                <a:latin typeface="+mn-lt"/>
                <a:ea typeface="Calibri"/>
                <a:cs typeface="Times New Roman"/>
              </a:rPr>
              <a:t>Debt arising out of the tenancy agreement must be linked to the tenancy agreement itself – for</a:t>
            </a:r>
            <a:r>
              <a:rPr lang="en-AU" sz="1200" baseline="0" dirty="0" smtClean="0">
                <a:effectLst/>
                <a:latin typeface="+mn-lt"/>
                <a:ea typeface="Calibri"/>
                <a:cs typeface="Times New Roman"/>
              </a:rPr>
              <a:t> example</a:t>
            </a:r>
            <a:r>
              <a:rPr lang="en-AU" sz="1200" dirty="0" smtClean="0">
                <a:effectLst/>
                <a:latin typeface="+mn-lt"/>
                <a:ea typeface="Calibri"/>
                <a:cs typeface="Times New Roman"/>
              </a:rPr>
              <a:t> unpaid rent.</a:t>
            </a:r>
          </a:p>
          <a:p>
            <a:pPr marL="0" lvl="0" indent="0">
              <a:lnSpc>
                <a:spcPct val="115000"/>
              </a:lnSpc>
              <a:spcAft>
                <a:spcPts val="1000"/>
              </a:spcAft>
              <a:buFont typeface="+mj-lt"/>
              <a:buNone/>
            </a:pPr>
            <a:endParaRPr lang="en-AU" sz="1200" dirty="0" smtClean="0">
              <a:effectLst/>
              <a:latin typeface="+mn-lt"/>
              <a:cs typeface="Times New Roman"/>
            </a:endParaRPr>
          </a:p>
          <a:p>
            <a:pPr marL="0" lvl="0" indent="0">
              <a:lnSpc>
                <a:spcPct val="115000"/>
              </a:lnSpc>
              <a:spcAft>
                <a:spcPts val="1000"/>
              </a:spcAft>
              <a:buFont typeface="+mj-lt"/>
              <a:buNone/>
            </a:pPr>
            <a:r>
              <a:rPr lang="en-AU" sz="1200" dirty="0" smtClean="0">
                <a:effectLst/>
                <a:latin typeface="+mn-lt"/>
                <a:cs typeface="Times New Roman"/>
              </a:rPr>
              <a:t>Debts for utilities such as water and gas can only be assigned under this provision if the accounts are in the name of the lessor.</a:t>
            </a:r>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16</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AU" sz="1600" dirty="0" smtClean="0"/>
          </a:p>
          <a:p>
            <a:r>
              <a:rPr lang="en-AU" dirty="0" smtClean="0"/>
              <a:t>Schemes</a:t>
            </a:r>
            <a:r>
              <a:rPr lang="en-AU" baseline="0" dirty="0" smtClean="0"/>
              <a:t> are available that may be able to help fund lock changes (Safe at Home or free with </a:t>
            </a:r>
            <a:r>
              <a:rPr lang="en-AU" baseline="0" dirty="0" err="1" smtClean="0"/>
              <a:t>Dept</a:t>
            </a:r>
            <a:r>
              <a:rPr lang="en-AU" baseline="0" dirty="0" smtClean="0"/>
              <a:t> of Housing is you prove FDV)</a:t>
            </a:r>
            <a:endParaRPr lang="en-AU" dirty="0" smtClean="0"/>
          </a:p>
          <a:p>
            <a:r>
              <a:rPr lang="en-AU" dirty="0" smtClean="0"/>
              <a:t>Social</a:t>
            </a:r>
            <a:r>
              <a:rPr lang="en-AU" baseline="0" dirty="0" smtClean="0"/>
              <a:t> housing providers may not need a copy of the key – ask</a:t>
            </a:r>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17</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mj-lt"/>
              <a:buNone/>
            </a:pPr>
            <a:r>
              <a:rPr lang="en-AU" dirty="0" smtClean="0"/>
              <a:t>Types of security upgrades that</a:t>
            </a:r>
            <a:r>
              <a:rPr lang="en-AU" baseline="0" dirty="0" smtClean="0"/>
              <a:t> will be allowed will be prescribed in the Regulations.</a:t>
            </a:r>
          </a:p>
          <a:p>
            <a:pPr marL="0" lvl="0" indent="0">
              <a:lnSpc>
                <a:spcPct val="115000"/>
              </a:lnSpc>
              <a:spcAft>
                <a:spcPts val="1000"/>
              </a:spcAft>
              <a:buFont typeface="+mj-lt"/>
              <a:buNone/>
            </a:pPr>
            <a:endParaRPr lang="en-AU" baseline="0" dirty="0" smtClean="0"/>
          </a:p>
          <a:p>
            <a:pPr marL="0" lvl="0" indent="0">
              <a:lnSpc>
                <a:spcPct val="115000"/>
              </a:lnSpc>
              <a:spcAft>
                <a:spcPts val="1000"/>
              </a:spcAft>
              <a:buFont typeface="+mj-lt"/>
              <a:buNone/>
            </a:pPr>
            <a:r>
              <a:rPr lang="en-AU" baseline="0" dirty="0" smtClean="0"/>
              <a:t>They are likely to be:</a:t>
            </a:r>
          </a:p>
          <a:p>
            <a:pPr marL="342900" lvl="0" indent="-342900">
              <a:lnSpc>
                <a:spcPct val="115000"/>
              </a:lnSpc>
              <a:spcAft>
                <a:spcPts val="0"/>
              </a:spcAft>
              <a:buFont typeface="Symbol"/>
              <a:buChar char=""/>
            </a:pPr>
            <a:r>
              <a:rPr lang="en-AU" sz="1200" dirty="0" smtClean="0">
                <a:effectLst/>
                <a:latin typeface="Arial"/>
                <a:ea typeface="Calibri"/>
                <a:cs typeface="Times New Roman"/>
              </a:rPr>
              <a:t>security alarm;</a:t>
            </a:r>
            <a:endParaRPr lang="en-AU" sz="1200" dirty="0" smtClean="0">
              <a:effectLst/>
              <a:latin typeface="+mn-lt"/>
              <a:ea typeface="Calibri"/>
              <a:cs typeface="Times New Roman"/>
            </a:endParaRPr>
          </a:p>
          <a:p>
            <a:pPr marL="342900" lvl="0" indent="-342900">
              <a:lnSpc>
                <a:spcPct val="115000"/>
              </a:lnSpc>
              <a:spcAft>
                <a:spcPts val="1000"/>
              </a:spcAft>
              <a:buFont typeface="Symbol"/>
              <a:buChar char=""/>
            </a:pPr>
            <a:r>
              <a:rPr lang="en-AU" sz="1200" dirty="0" smtClean="0">
                <a:effectLst/>
                <a:latin typeface="Arial"/>
                <a:ea typeface="Calibri"/>
                <a:cs typeface="Times New Roman"/>
              </a:rPr>
              <a:t>CCTV cameras;</a:t>
            </a:r>
            <a:endParaRPr lang="en-AU" sz="1200" dirty="0" smtClean="0">
              <a:effectLst/>
              <a:latin typeface="+mn-lt"/>
              <a:ea typeface="Calibri"/>
              <a:cs typeface="Times New Roman"/>
            </a:endParaRPr>
          </a:p>
          <a:p>
            <a:pPr marL="342900" lvl="0" indent="-342900">
              <a:lnSpc>
                <a:spcPct val="115000"/>
              </a:lnSpc>
              <a:spcAft>
                <a:spcPts val="1000"/>
              </a:spcAft>
              <a:buFont typeface="Symbol"/>
              <a:buChar char=""/>
            </a:pPr>
            <a:r>
              <a:rPr lang="en-AU" sz="1200" dirty="0" smtClean="0">
                <a:effectLst/>
                <a:latin typeface="Arial"/>
                <a:ea typeface="Calibri"/>
              </a:rPr>
              <a:t>window locks, screens and/or shutters;</a:t>
            </a:r>
          </a:p>
          <a:p>
            <a:pPr marL="342900" lvl="0" indent="-342900">
              <a:lnSpc>
                <a:spcPct val="115000"/>
              </a:lnSpc>
              <a:spcAft>
                <a:spcPts val="0"/>
              </a:spcAft>
              <a:buFont typeface="Symbol"/>
              <a:buChar char=""/>
            </a:pPr>
            <a:r>
              <a:rPr lang="en-AU" sz="1200" dirty="0" smtClean="0">
                <a:effectLst/>
                <a:latin typeface="Arial"/>
                <a:ea typeface="Calibri"/>
                <a:cs typeface="Times New Roman"/>
              </a:rPr>
              <a:t>security screens on the doors </a:t>
            </a:r>
            <a:r>
              <a:rPr kumimoji="0" lang="en-AU" sz="900" b="0" i="0" u="none" strike="noStrike" kern="1200" cap="none" spc="0" normalizeH="0" baseline="0" noProof="0" dirty="0" smtClean="0">
                <a:ln>
                  <a:noFill/>
                </a:ln>
                <a:solidFill>
                  <a:prstClr val="black"/>
                </a:solidFill>
                <a:effectLst/>
                <a:uLnTx/>
                <a:uFillTx/>
                <a:latin typeface="+mn-lt"/>
                <a:ea typeface="Calibri"/>
                <a:cs typeface="Times New Roman"/>
              </a:rPr>
              <a:t>(door locks can be changed without permission of the lessor under another amendment in the Amendment Bill so this doesn’t need to be prescribed in this list)</a:t>
            </a:r>
            <a:r>
              <a:rPr lang="en-AU" sz="1200" dirty="0" smtClean="0">
                <a:effectLst/>
                <a:latin typeface="Arial"/>
                <a:ea typeface="Calibri"/>
                <a:cs typeface="Times New Roman"/>
              </a:rPr>
              <a:t>;</a:t>
            </a:r>
            <a:endParaRPr lang="en-AU" sz="1200" dirty="0" smtClean="0">
              <a:effectLst/>
              <a:latin typeface="+mn-lt"/>
              <a:ea typeface="Calibri"/>
              <a:cs typeface="Times New Roman"/>
            </a:endParaRPr>
          </a:p>
          <a:p>
            <a:pPr marL="342900" lvl="0" indent="-342900">
              <a:lnSpc>
                <a:spcPct val="115000"/>
              </a:lnSpc>
              <a:spcAft>
                <a:spcPts val="0"/>
              </a:spcAft>
              <a:buFont typeface="Symbol"/>
              <a:buChar char=""/>
            </a:pPr>
            <a:r>
              <a:rPr lang="en-AU" sz="1200" dirty="0" smtClean="0">
                <a:effectLst/>
                <a:latin typeface="Arial"/>
                <a:ea typeface="Calibri"/>
                <a:cs typeface="Times New Roman"/>
              </a:rPr>
              <a:t>exterior lights; </a:t>
            </a:r>
            <a:endParaRPr lang="en-AU" sz="1200" dirty="0" smtClean="0">
              <a:effectLst/>
              <a:latin typeface="+mn-lt"/>
              <a:ea typeface="Calibri"/>
              <a:cs typeface="Times New Roman"/>
            </a:endParaRPr>
          </a:p>
          <a:p>
            <a:pPr marL="342900" lvl="0" indent="-342900">
              <a:lnSpc>
                <a:spcPct val="115000"/>
              </a:lnSpc>
              <a:spcAft>
                <a:spcPts val="1000"/>
              </a:spcAft>
              <a:buFont typeface="Symbol"/>
              <a:buChar char=""/>
            </a:pPr>
            <a:r>
              <a:rPr lang="en-AU" sz="1200" dirty="0" smtClean="0">
                <a:effectLst/>
                <a:latin typeface="Arial"/>
                <a:ea typeface="Calibri"/>
                <a:cs typeface="Times New Roman"/>
              </a:rPr>
              <a:t>changes to external gate locks (excluding gates for common areas in strata properties or residential parks); and</a:t>
            </a:r>
          </a:p>
          <a:p>
            <a:pPr marL="342900" lvl="0" indent="-342900">
              <a:lnSpc>
                <a:spcPct val="115000"/>
              </a:lnSpc>
              <a:spcAft>
                <a:spcPts val="1000"/>
              </a:spcAft>
              <a:buFont typeface="Symbol"/>
              <a:buChar char=""/>
            </a:pPr>
            <a:r>
              <a:rPr lang="en-AU" sz="1200" dirty="0" smtClean="0">
                <a:effectLst/>
                <a:latin typeface="Arial"/>
                <a:ea typeface="Calibri"/>
              </a:rPr>
              <a:t>pruning of shrubs and trees abutting the agreed </a:t>
            </a:r>
            <a:r>
              <a:rPr lang="en-AU" sz="1200" dirty="0" smtClean="0">
                <a:effectLst/>
                <a:latin typeface="Arial"/>
                <a:ea typeface="Calibri"/>
              </a:rPr>
              <a:t>premises</a:t>
            </a:r>
          </a:p>
          <a:p>
            <a:pPr marL="342900" lvl="0" indent="-342900">
              <a:lnSpc>
                <a:spcPct val="115000"/>
              </a:lnSpc>
              <a:spcAft>
                <a:spcPts val="1000"/>
              </a:spcAft>
              <a:buFont typeface="Symbol"/>
              <a:buChar char=""/>
            </a:pPr>
            <a:endParaRPr lang="en-AU" sz="1200" dirty="0" smtClean="0">
              <a:effectLst/>
              <a:latin typeface="Arial"/>
              <a:ea typeface="Calibri"/>
              <a:cs typeface="Times New Roman"/>
            </a:endParaRPr>
          </a:p>
          <a:p>
            <a:pPr marL="0" lvl="0" indent="0">
              <a:lnSpc>
                <a:spcPct val="115000"/>
              </a:lnSpc>
              <a:spcAft>
                <a:spcPts val="1000"/>
              </a:spcAft>
              <a:buFont typeface="Symbol"/>
              <a:buNone/>
            </a:pPr>
            <a:r>
              <a:rPr lang="en-AU" sz="1200" dirty="0" smtClean="0">
                <a:effectLst/>
                <a:latin typeface="Arial"/>
                <a:ea typeface="Calibri"/>
                <a:cs typeface="Times New Roman"/>
              </a:rPr>
              <a:t>Tenant will need to tell landlord of their intentions and provide a copy of the invoice</a:t>
            </a:r>
            <a:r>
              <a:rPr lang="en-AU" sz="1200" baseline="0" dirty="0" smtClean="0">
                <a:effectLst/>
                <a:latin typeface="Arial"/>
                <a:ea typeface="Calibri"/>
                <a:cs typeface="Times New Roman"/>
              </a:rPr>
              <a:t>.</a:t>
            </a:r>
            <a:endParaRPr lang="en-AU" sz="1050" dirty="0" smtClean="0">
              <a:effectLst/>
              <a:latin typeface="+mn-lt"/>
              <a:ea typeface="Calibri"/>
              <a:cs typeface="Times New Roman"/>
            </a:endParaRPr>
          </a:p>
          <a:p>
            <a:pPr lvl="1"/>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18</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19</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We’re removing tenancy law barriers for WA renters</a:t>
            </a:r>
            <a:r>
              <a:rPr lang="en-AU" baseline="0" dirty="0" smtClean="0"/>
              <a:t> affected by family and domestic violence or FDV for short.</a:t>
            </a:r>
          </a:p>
          <a:p>
            <a:r>
              <a:rPr lang="en-AU" baseline="0" dirty="0" smtClean="0"/>
              <a:t>Got to be debated in the Upper House but could commence </a:t>
            </a:r>
            <a:r>
              <a:rPr lang="en-AU" baseline="0" dirty="0" smtClean="0"/>
              <a:t>in April 2019.</a:t>
            </a:r>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2</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Follow the Bill’s progress and keep an eye on communication</a:t>
            </a:r>
            <a:r>
              <a:rPr lang="en-AU" baseline="0" dirty="0" smtClean="0"/>
              <a:t> materials we develop by saving our web page to your favourites.</a:t>
            </a:r>
          </a:p>
          <a:p>
            <a:r>
              <a:rPr lang="en-AU" baseline="0" dirty="0" smtClean="0"/>
              <a:t>We’re also on all the main social media channels – search Consumer Protection Western Australia or the hashtag:#</a:t>
            </a:r>
            <a:r>
              <a:rPr lang="en-AU" baseline="0" dirty="0" err="1" smtClean="0"/>
              <a:t>stopfamilyviolence</a:t>
            </a:r>
            <a:endParaRPr lang="en-AU" dirty="0" smtClean="0"/>
          </a:p>
        </p:txBody>
      </p:sp>
      <p:sp>
        <p:nvSpPr>
          <p:cNvPr id="4" name="Slide Number Placeholder 3"/>
          <p:cNvSpPr>
            <a:spLocks noGrp="1"/>
          </p:cNvSpPr>
          <p:nvPr>
            <p:ph type="sldNum" sz="quarter" idx="10"/>
          </p:nvPr>
        </p:nvSpPr>
        <p:spPr/>
        <p:txBody>
          <a:bodyPr/>
          <a:lstStyle/>
          <a:p>
            <a:fld id="{08B0BE48-B9C1-4820-AB15-AF11E15FD862}" type="slidenum">
              <a:rPr lang="en-AU" smtClean="0">
                <a:solidFill>
                  <a:prstClr val="black"/>
                </a:solidFill>
              </a:rPr>
              <a:pPr/>
              <a:t>20</a:t>
            </a:fld>
            <a:endParaRPr lang="en-AU" dirty="0">
              <a:solidFill>
                <a:prstClr val="black"/>
              </a:solidFill>
            </a:endParaRPr>
          </a:p>
        </p:txBody>
      </p:sp>
    </p:spTree>
    <p:extLst>
      <p:ext uri="{BB962C8B-B14F-4D97-AF65-F5344CB8AC3E}">
        <p14:creationId xmlns:p14="http://schemas.microsoft.com/office/powerpoint/2010/main" val="221599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2013, the then Attorney General,</a:t>
            </a:r>
            <a:r>
              <a:rPr lang="en-AU" baseline="0" dirty="0" smtClean="0"/>
              <a:t> the Hon Michael Mischin MLC, asked the Law Reform Commission of WA to investigate the benefits of having separate family and domestic violence orders and to have provisions for these contained in separate legislation.</a:t>
            </a:r>
          </a:p>
          <a:p>
            <a:r>
              <a:rPr lang="en-AU" baseline="0" dirty="0" smtClean="0"/>
              <a:t>The Law Reform Commission report recommended, amongst other things, that the then Department of Commerce undertake a review of the interaction between the </a:t>
            </a:r>
            <a:r>
              <a:rPr lang="en-AU" i="1" baseline="0" dirty="0" smtClean="0"/>
              <a:t>Residential Tenancies Act 1987</a:t>
            </a:r>
            <a:r>
              <a:rPr lang="en-AU" i="0" baseline="0" dirty="0" smtClean="0"/>
              <a:t> and family violence orders to consider whether any reforms are necessary to better accommodate the parties’ circumstances where family violence occurs in a tenancy setting.</a:t>
            </a:r>
          </a:p>
          <a:p>
            <a:r>
              <a:rPr lang="en-AU" i="0" baseline="0" dirty="0" smtClean="0"/>
              <a:t>Western Australia is the only jurisdiction at the moment that does not have family violence related tenancy laws.</a:t>
            </a:r>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3</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lvl="1"/>
            <a:r>
              <a:rPr lang="en-AU" sz="1600" dirty="0" smtClean="0"/>
              <a:t>Why</a:t>
            </a:r>
            <a:r>
              <a:rPr lang="en-AU" sz="1600" baseline="0" dirty="0" smtClean="0"/>
              <a:t> is it so important that we implement these laws?</a:t>
            </a:r>
            <a:endParaRPr lang="en-AU" sz="1600" dirty="0" smtClean="0"/>
          </a:p>
          <a:p>
            <a:pPr lvl="1"/>
            <a:endParaRPr lang="en-AU" sz="1600" dirty="0" smtClean="0"/>
          </a:p>
          <a:p>
            <a:pPr lvl="1"/>
            <a:r>
              <a:rPr lang="en-AU" sz="1600" dirty="0" smtClean="0"/>
              <a:t>More than 40% of all requests for homelessness services in Western Australia are from people leaving family and domestic violence</a:t>
            </a:r>
          </a:p>
          <a:p>
            <a:pPr lvl="2"/>
            <a:r>
              <a:rPr lang="en-AU" sz="1200" dirty="0" smtClean="0"/>
              <a:t>In 2016-2017, this amounted to 10,868 requests; almost 30 per day. </a:t>
            </a:r>
          </a:p>
          <a:p>
            <a:pPr lvl="2"/>
            <a:r>
              <a:rPr lang="en-AU" sz="1200" dirty="0" smtClean="0"/>
              <a:t>In 2016, 29,800 Western Australians reported experiencing intimate partner violence. </a:t>
            </a:r>
          </a:p>
          <a:p>
            <a:pPr lvl="2"/>
            <a:r>
              <a:rPr lang="en-AU" sz="1200" dirty="0" smtClean="0"/>
              <a:t>In 2015-16 there were 34,118 reported offences for FDV related crimes in Western Australia. </a:t>
            </a:r>
          </a:p>
          <a:p>
            <a:pPr lvl="2"/>
            <a:r>
              <a:rPr lang="en-AU" sz="1200" dirty="0" smtClean="0"/>
              <a:t>In 2015-16, there were 27 domestic homicides in Western Australia. </a:t>
            </a:r>
          </a:p>
          <a:p>
            <a:pPr lvl="2"/>
            <a:r>
              <a:rPr lang="en-AU" sz="1200" dirty="0" smtClean="0"/>
              <a:t>The combined health, administration and social welfare costs nationally of FDV have been estimated to be $21.7 billion  a year.</a:t>
            </a:r>
          </a:p>
          <a:p>
            <a:pPr lvl="1"/>
            <a:r>
              <a:rPr lang="en-AU" sz="1600" dirty="0" smtClean="0"/>
              <a:t>Tenants who are victims of FDV need to be able to terminate a tenancy agreement at short notice or they need certainty of excluding the perpetrator in order to be able to make a safe move away from a violent relationship.</a:t>
            </a:r>
          </a:p>
          <a:p>
            <a:endParaRPr lang="en-AU" dirty="0"/>
          </a:p>
        </p:txBody>
      </p:sp>
      <p:sp>
        <p:nvSpPr>
          <p:cNvPr id="4" name="Slide Number Placeholder 3"/>
          <p:cNvSpPr>
            <a:spLocks noGrp="1"/>
          </p:cNvSpPr>
          <p:nvPr>
            <p:ph type="sldNum" sz="quarter" idx="10"/>
          </p:nvPr>
        </p:nvSpPr>
        <p:spPr/>
        <p:txBody>
          <a:bodyPr/>
          <a:lstStyle/>
          <a:p>
            <a:fld id="{08B0BE48-B9C1-4820-AB15-AF11E15FD862}"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221599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600" dirty="0" smtClean="0"/>
              <a:t>In a nutshell, tenants who have been a victim of family and domestic violence will be able to:</a:t>
            </a:r>
          </a:p>
          <a:p>
            <a:pPr lvl="2"/>
            <a:r>
              <a:rPr lang="en-AU" sz="1600" dirty="0" smtClean="0"/>
              <a:t>terminate their own interest in a tenancy agreement by giving a notice to the lessor,</a:t>
            </a:r>
            <a:r>
              <a:rPr lang="en-AU" sz="1600" baseline="0" dirty="0" smtClean="0"/>
              <a:t> </a:t>
            </a:r>
            <a:r>
              <a:rPr lang="en-AU" sz="1600" dirty="0" smtClean="0">
                <a:solidFill>
                  <a:schemeClr val="accent5">
                    <a:lumMod val="50000"/>
                  </a:schemeClr>
                </a:solidFill>
              </a:rPr>
              <a:t>if they want or need to leave the rental</a:t>
            </a:r>
            <a:endParaRPr lang="en-AU" sz="1600" dirty="0" smtClean="0"/>
          </a:p>
          <a:p>
            <a:pPr lvl="2"/>
            <a:r>
              <a:rPr lang="en-AU" sz="1600" dirty="0" smtClean="0"/>
              <a:t>(outline</a:t>
            </a:r>
            <a:r>
              <a:rPr lang="en-AU" sz="1600" baseline="0" dirty="0" smtClean="0"/>
              <a:t> evidence requirements, FVRO or prescribed form signed by a designated professional); or</a:t>
            </a:r>
          </a:p>
          <a:p>
            <a:pPr lvl="2"/>
            <a:r>
              <a:rPr lang="en-AU" sz="1600" dirty="0" smtClean="0"/>
              <a:t>apply to the court to have the perpetrator’s interest in the tenancy agreement terminated </a:t>
            </a:r>
            <a:r>
              <a:rPr lang="en-AU" sz="1600" dirty="0" smtClean="0">
                <a:solidFill>
                  <a:schemeClr val="accent5">
                    <a:lumMod val="50000"/>
                  </a:schemeClr>
                </a:solidFill>
              </a:rPr>
              <a:t>if they want to remain in the rental premises.</a:t>
            </a:r>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5</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600" dirty="0" smtClean="0"/>
              <a:t>The Court will be able to assign liability for any damages or unpaid rent to the perpetrator of the violence – it</a:t>
            </a:r>
            <a:r>
              <a:rPr lang="en-AU" sz="1600" baseline="0" dirty="0" smtClean="0"/>
              <a:t> doesn’t change how much you can claim.</a:t>
            </a:r>
            <a:endParaRPr lang="en-AU" sz="1600" dirty="0" smtClean="0"/>
          </a:p>
          <a:p>
            <a:pPr lvl="1"/>
            <a:r>
              <a:rPr lang="en-AU" sz="1600" dirty="0" smtClean="0"/>
              <a:t>A tenant who has been a victim of FDV will be able to change the locks without waiting for permission (</a:t>
            </a:r>
            <a:r>
              <a:rPr lang="en-AU" sz="1600" dirty="0" smtClean="0">
                <a:solidFill>
                  <a:schemeClr val="accent5">
                    <a:lumMod val="50000"/>
                  </a:schemeClr>
                </a:solidFill>
              </a:rPr>
              <a:t>but will have to supply the lessor with a copy of the key within</a:t>
            </a:r>
            <a:r>
              <a:rPr lang="en-AU" sz="1600" baseline="0" dirty="0" smtClean="0">
                <a:solidFill>
                  <a:schemeClr val="accent5">
                    <a:lumMod val="50000"/>
                  </a:schemeClr>
                </a:solidFill>
              </a:rPr>
              <a:t> seven days</a:t>
            </a:r>
            <a:r>
              <a:rPr lang="en-AU" sz="1600" dirty="0" smtClean="0"/>
              <a:t>).</a:t>
            </a:r>
          </a:p>
          <a:p>
            <a:pPr lvl="1"/>
            <a:r>
              <a:rPr lang="en-AU" sz="1600" dirty="0" smtClean="0"/>
              <a:t>A tenant who has been a victim of FDV will be able to make prescribed security upgrades to the premises (</a:t>
            </a:r>
            <a:r>
              <a:rPr lang="en-AU" sz="1600" dirty="0" smtClean="0">
                <a:solidFill>
                  <a:schemeClr val="accent5">
                    <a:lumMod val="50000"/>
                  </a:schemeClr>
                </a:solidFill>
              </a:rPr>
              <a:t>at their own cost and premises must be restored at the end of the tenancy</a:t>
            </a:r>
            <a:r>
              <a:rPr lang="en-AU" sz="1600" dirty="0" smtClean="0"/>
              <a:t>).</a:t>
            </a:r>
          </a:p>
          <a:p>
            <a:pPr lvl="1"/>
            <a:r>
              <a:rPr lang="en-AU" sz="1600" dirty="0" smtClean="0"/>
              <a:t>Restriction on listing tenants who have been a victim of FDV on a residential tenancy database.</a:t>
            </a:r>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6</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AU" sz="1600" dirty="0" smtClean="0"/>
              <a:t>The proposed new laws use the same definition of family</a:t>
            </a:r>
            <a:r>
              <a:rPr lang="en-AU" sz="1600" baseline="0" dirty="0" smtClean="0"/>
              <a:t> violence that is used in the </a:t>
            </a:r>
            <a:r>
              <a:rPr lang="en-AU" sz="1600" i="1" baseline="0" dirty="0" smtClean="0"/>
              <a:t>Restraining Orders Act 1997</a:t>
            </a:r>
            <a:r>
              <a:rPr lang="en-AU" sz="1600" i="0" baseline="0" dirty="0" smtClean="0"/>
              <a:t>  to ensure consistency of approach across courts and service providers.</a:t>
            </a:r>
            <a:endParaRPr lang="en-AU" sz="1600"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7</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found in section 4 of the </a:t>
            </a:r>
            <a:r>
              <a:rPr lang="en-AU" i="1" dirty="0" smtClean="0"/>
              <a:t>Restraining Orders</a:t>
            </a:r>
            <a:r>
              <a:rPr lang="en-AU" i="1" baseline="0" dirty="0" smtClean="0"/>
              <a:t> Act 1997.</a:t>
            </a:r>
          </a:p>
          <a:p>
            <a:r>
              <a:rPr lang="en-AU" sz="1200" kern="1200" dirty="0" smtClean="0">
                <a:solidFill>
                  <a:schemeClr val="tx1"/>
                </a:solidFill>
                <a:effectLst/>
                <a:latin typeface="+mn-lt"/>
                <a:ea typeface="+mn-ea"/>
                <a:cs typeface="+mn-cs"/>
              </a:rPr>
              <a:t> </a:t>
            </a:r>
          </a:p>
          <a:p>
            <a:endParaRPr lang="en-AU" i="1" baseline="0" dirty="0" smtClean="0"/>
          </a:p>
          <a:p>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8</a:t>
            </a:fld>
            <a:endParaRPr lang="en-AU"/>
          </a:p>
        </p:txBody>
      </p:sp>
    </p:spTree>
    <p:extLst>
      <p:ext uri="{BB962C8B-B14F-4D97-AF65-F5344CB8AC3E}">
        <p14:creationId xmlns:p14="http://schemas.microsoft.com/office/powerpoint/2010/main" val="254915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found in section 4 of the </a:t>
            </a:r>
            <a:r>
              <a:rPr lang="en-AU" i="1" dirty="0" smtClean="0"/>
              <a:t>Restraining Orders</a:t>
            </a:r>
            <a:r>
              <a:rPr lang="en-AU" i="1" baseline="0" dirty="0" smtClean="0"/>
              <a:t> Act 1997.</a:t>
            </a:r>
          </a:p>
          <a:p>
            <a:endParaRPr lang="en-AU" i="1" baseline="0" dirty="0" smtClean="0"/>
          </a:p>
          <a:p>
            <a:r>
              <a:rPr lang="en-AU" i="0" baseline="0" dirty="0" smtClean="0"/>
              <a:t>These two terms link back to the definition of family relationship on the previous slide.</a:t>
            </a:r>
          </a:p>
          <a:p>
            <a:endParaRPr lang="en-AU" i="0" baseline="0" dirty="0" smtClean="0"/>
          </a:p>
          <a:p>
            <a:r>
              <a:rPr lang="en-AU" i="0" baseline="0" dirty="0" smtClean="0"/>
              <a:t>The important take away message is that family violence is to be considered in its broadest context in terms of relationships to include extended family members, elder abuse, child abuse, guardianship or carer relationships with the people they are responsible for caring for, and cultural understandings of family.</a:t>
            </a:r>
          </a:p>
          <a:p>
            <a:endParaRPr lang="en-AU" i="0" baseline="0" dirty="0" smtClean="0"/>
          </a:p>
          <a:p>
            <a:endParaRPr lang="en-AU" i="0" baseline="0" dirty="0" smtClean="0"/>
          </a:p>
          <a:p>
            <a:endParaRPr lang="en-AU" dirty="0" smtClean="0"/>
          </a:p>
          <a:p>
            <a:pPr lvl="1"/>
            <a:endParaRPr lang="en-AU" sz="1600" dirty="0" smtClean="0"/>
          </a:p>
          <a:p>
            <a:pPr lvl="1"/>
            <a:endParaRPr lang="en-AU" sz="1200" dirty="0" smtClean="0"/>
          </a:p>
          <a:p>
            <a:pPr lvl="1"/>
            <a:endParaRPr lang="en-AU" sz="1600" dirty="0" smtClean="0"/>
          </a:p>
          <a:p>
            <a:endParaRPr lang="en-AU" dirty="0"/>
          </a:p>
        </p:txBody>
      </p:sp>
      <p:sp>
        <p:nvSpPr>
          <p:cNvPr id="4" name="Slide Number Placeholder 3"/>
          <p:cNvSpPr>
            <a:spLocks noGrp="1"/>
          </p:cNvSpPr>
          <p:nvPr>
            <p:ph type="sldNum" sz="quarter" idx="10"/>
          </p:nvPr>
        </p:nvSpPr>
        <p:spPr/>
        <p:txBody>
          <a:bodyPr/>
          <a:lstStyle/>
          <a:p>
            <a:fld id="{584250F4-8D58-46D7-B693-3D4A73B71CCD}" type="slidenum">
              <a:rPr lang="en-AU" smtClean="0"/>
              <a:pPr/>
              <a:t>9</a:t>
            </a:fld>
            <a:endParaRPr lang="en-AU"/>
          </a:p>
        </p:txBody>
      </p:sp>
    </p:spTree>
    <p:extLst>
      <p:ext uri="{BB962C8B-B14F-4D97-AF65-F5344CB8AC3E}">
        <p14:creationId xmlns:p14="http://schemas.microsoft.com/office/powerpoint/2010/main" val="254915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5" name="Rectangle 3"/>
          <p:cNvSpPr>
            <a:spLocks noGrp="1" noChangeArrowheads="1"/>
          </p:cNvSpPr>
          <p:nvPr>
            <p:ph type="ctrTitle"/>
          </p:nvPr>
        </p:nvSpPr>
        <p:spPr>
          <a:xfrm>
            <a:off x="685800" y="2130426"/>
            <a:ext cx="7772400" cy="1470025"/>
          </a:xfrm>
        </p:spPr>
        <p:txBody>
          <a:bodyPr/>
          <a:lstStyle>
            <a:lvl1pPr algn="ctr">
              <a:defRPr>
                <a:solidFill>
                  <a:schemeClr val="tx1"/>
                </a:solidFill>
              </a:defRPr>
            </a:lvl1pPr>
          </a:lstStyle>
          <a:p>
            <a:r>
              <a:rPr lang="en-AU"/>
              <a:t>Click to edit Master title style</a:t>
            </a:r>
          </a:p>
        </p:txBody>
      </p:sp>
      <p:sp>
        <p:nvSpPr>
          <p:cNvPr id="286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AU"/>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17732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59313" y="17732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143000"/>
          </a:xfrm>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title</a:t>
            </a:r>
          </a:p>
        </p:txBody>
      </p:sp>
      <p:sp>
        <p:nvSpPr>
          <p:cNvPr id="25603" name="Rectangle 3"/>
          <p:cNvSpPr>
            <a:spLocks noGrp="1" noChangeArrowheads="1"/>
          </p:cNvSpPr>
          <p:nvPr>
            <p:ph type="body" idx="1"/>
          </p:nvPr>
        </p:nvSpPr>
        <p:spPr bwMode="auto">
          <a:xfrm>
            <a:off x="468313" y="1773237"/>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51" name="Text Box 27"/>
          <p:cNvSpPr txBox="1">
            <a:spLocks noChangeArrowheads="1"/>
          </p:cNvSpPr>
          <p:nvPr userDrawn="1"/>
        </p:nvSpPr>
        <p:spPr bwMode="auto">
          <a:xfrm>
            <a:off x="0" y="6597651"/>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
        <p:nvSpPr>
          <p:cNvPr id="2" name="Text Box 27"/>
          <p:cNvSpPr txBox="1">
            <a:spLocks noChangeArrowheads="1"/>
          </p:cNvSpPr>
          <p:nvPr userDrawn="1"/>
        </p:nvSpPr>
        <p:spPr bwMode="auto">
          <a:xfrm>
            <a:off x="0" y="6629400"/>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
        <p:nvSpPr>
          <p:cNvPr id="3" name="Text Box 27"/>
          <p:cNvSpPr txBox="1">
            <a:spLocks noChangeArrowheads="1"/>
          </p:cNvSpPr>
          <p:nvPr userDrawn="1"/>
        </p:nvSpPr>
        <p:spPr bwMode="auto">
          <a:xfrm>
            <a:off x="0" y="6629400"/>
            <a:ext cx="9144000" cy="230832"/>
          </a:xfrm>
          <a:prstGeom prst="rect">
            <a:avLst/>
          </a:prstGeom>
          <a:noFill/>
          <a:ln w="9525">
            <a:noFill/>
            <a:miter lim="800000"/>
            <a:headEnd/>
            <a:tailEnd/>
          </a:ln>
        </p:spPr>
        <p:txBody>
          <a:bodyPr>
            <a:spAutoFit/>
          </a:bodyPr>
          <a:lstStyle/>
          <a:p>
            <a:pPr eaLnBrk="0" hangingPunct="0">
              <a:defRPr/>
            </a:pPr>
            <a:r>
              <a:rPr lang="en-US" sz="900" dirty="0">
                <a:solidFill>
                  <a:schemeClr val="bg1"/>
                </a:solidFill>
                <a:ea typeface="ヒラギノ角ゴ Pro W3" pitchFamily="-112" charset="-128"/>
              </a:rPr>
              <a:t>Government of Western Australia  </a:t>
            </a:r>
            <a:r>
              <a:rPr lang="en-US" sz="900" b="1" dirty="0">
                <a:solidFill>
                  <a:schemeClr val="bg1"/>
                </a:solidFill>
                <a:ea typeface="ヒラギノ角ゴ Pro W3" pitchFamily="-112" charset="-128"/>
              </a:rPr>
              <a:t>Department of Mines and Petroleum</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iming>
    <p:tnLst>
      <p:par>
        <p:cTn id="1" dur="indefinite" restart="never" nodeType="tmRoot"/>
      </p:par>
    </p:tnLst>
  </p:timing>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2.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2.pn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2.png"/><Relationship Id="rId7"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12.png"/><Relationship Id="rId7"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4.jp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4.png"/><Relationship Id="rId5" Type="http://schemas.openxmlformats.org/officeDocument/2006/relationships/image" Target="../media/image8.jpeg"/><Relationship Id="rId10"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hyperlink" Target="http://www.dmirs.wa.gov.au/familyviolence" TargetMode="External"/><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1.jp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2.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2.png"/><Relationship Id="rId7"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622" y="980729"/>
            <a:ext cx="3970881" cy="5760640"/>
          </a:xfrm>
          <a:prstGeom prst="rect">
            <a:avLst/>
          </a:prstGeom>
        </p:spPr>
      </p:pic>
      <p:sp>
        <p:nvSpPr>
          <p:cNvPr id="2" name="Title 1"/>
          <p:cNvSpPr>
            <a:spLocks noGrp="1"/>
          </p:cNvSpPr>
          <p:nvPr>
            <p:ph type="ctrTitle"/>
          </p:nvPr>
        </p:nvSpPr>
        <p:spPr>
          <a:xfrm>
            <a:off x="0" y="1628800"/>
            <a:ext cx="4932040" cy="3552395"/>
          </a:xfrm>
        </p:spPr>
        <p:txBody>
          <a:bodyPr/>
          <a:lstStyle/>
          <a:p>
            <a:pPr>
              <a:lnSpc>
                <a:spcPct val="90000"/>
              </a:lnSpc>
              <a:spcBef>
                <a:spcPts val="1800"/>
              </a:spcBef>
            </a:pPr>
            <a:r>
              <a:rPr lang="en-AU" sz="4000" b="1" dirty="0" smtClean="0">
                <a:solidFill>
                  <a:srgbClr val="0E6E71"/>
                </a:solidFill>
              </a:rPr>
              <a:t>Family </a:t>
            </a:r>
            <a:r>
              <a:rPr lang="en-AU" sz="4000" b="1" dirty="0" smtClean="0">
                <a:solidFill>
                  <a:srgbClr val="0E6E71"/>
                </a:solidFill>
              </a:rPr>
              <a:t>violence – </a:t>
            </a:r>
            <a:r>
              <a:rPr lang="en-AU" sz="4000" b="1" dirty="0" smtClean="0">
                <a:solidFill>
                  <a:srgbClr val="0E6E71"/>
                </a:solidFill>
              </a:rPr>
              <a:t>changes to WA tenancy </a:t>
            </a:r>
            <a:r>
              <a:rPr lang="en-AU" sz="4000" b="1" dirty="0" smtClean="0">
                <a:solidFill>
                  <a:srgbClr val="0E6E71"/>
                </a:solidFill>
              </a:rPr>
              <a:t>laws</a:t>
            </a:r>
            <a:br>
              <a:rPr lang="en-AU" sz="4000" b="1" dirty="0" smtClean="0">
                <a:solidFill>
                  <a:srgbClr val="0E6E71"/>
                </a:solidFill>
              </a:rPr>
            </a:br>
            <a:r>
              <a:rPr lang="en-AU" b="1" dirty="0" smtClean="0">
                <a:solidFill>
                  <a:srgbClr val="0E6E71"/>
                </a:solidFill>
              </a:rPr>
              <a:t> </a:t>
            </a:r>
            <a:r>
              <a:rPr lang="en-AU" sz="3000" b="1" dirty="0" smtClean="0"/>
              <a:t/>
            </a:r>
            <a:br>
              <a:rPr lang="en-AU" sz="3000" b="1" dirty="0" smtClean="0"/>
            </a:br>
            <a:r>
              <a:rPr lang="en-AU" sz="2000" b="1" dirty="0" smtClean="0">
                <a:solidFill>
                  <a:srgbClr val="8E1A16"/>
                </a:solidFill>
              </a:rPr>
              <a:t>Presented by</a:t>
            </a:r>
            <a:r>
              <a:rPr lang="en-AU" sz="3000" b="1" dirty="0" smtClean="0">
                <a:solidFill>
                  <a:srgbClr val="8E1A16"/>
                </a:solidFill>
              </a:rPr>
              <a:t/>
            </a:r>
            <a:br>
              <a:rPr lang="en-AU" sz="3000" b="1" dirty="0" smtClean="0">
                <a:solidFill>
                  <a:srgbClr val="8E1A16"/>
                </a:solidFill>
              </a:rPr>
            </a:br>
            <a:r>
              <a:rPr lang="en-AU" sz="3000" b="1" dirty="0" smtClean="0">
                <a:solidFill>
                  <a:srgbClr val="8E1A16"/>
                </a:solidFill>
              </a:rPr>
              <a:t>Consumer Protection Senior </a:t>
            </a:r>
            <a:r>
              <a:rPr lang="en-AU" sz="3000" b="1" dirty="0" smtClean="0">
                <a:solidFill>
                  <a:srgbClr val="8E1A16"/>
                </a:solidFill>
              </a:rPr>
              <a:t>Policy Officer</a:t>
            </a:r>
            <a:br>
              <a:rPr lang="en-AU" sz="3000" b="1" dirty="0" smtClean="0">
                <a:solidFill>
                  <a:srgbClr val="8E1A16"/>
                </a:solidFill>
              </a:rPr>
            </a:br>
            <a:r>
              <a:rPr lang="en-AU" sz="3000" b="1" dirty="0" smtClean="0">
                <a:solidFill>
                  <a:srgbClr val="8E1A16"/>
                </a:solidFill>
              </a:rPr>
              <a:t>Trish Blake</a:t>
            </a:r>
            <a:br>
              <a:rPr lang="en-AU" sz="3000" b="1" dirty="0" smtClean="0">
                <a:solidFill>
                  <a:srgbClr val="8E1A16"/>
                </a:solidFill>
              </a:rPr>
            </a:br>
            <a:r>
              <a:rPr lang="en-AU" sz="2000" b="1" dirty="0" smtClean="0">
                <a:solidFill>
                  <a:srgbClr val="8E1A16"/>
                </a:solidFill>
              </a:rPr>
              <a:t>15 February 2019 </a:t>
            </a:r>
            <a:r>
              <a:rPr lang="en-AU" sz="2000" b="1" dirty="0" smtClean="0">
                <a:solidFill>
                  <a:srgbClr val="8E1A16"/>
                </a:solidFill>
              </a:rPr>
              <a:t>for:</a:t>
            </a:r>
            <a:endParaRPr lang="en-AU" sz="2600" dirty="0">
              <a:solidFill>
                <a:srgbClr val="8E1A16"/>
              </a:solidFill>
            </a:endParaRPr>
          </a:p>
        </p:txBody>
      </p:sp>
      <p:grpSp>
        <p:nvGrpSpPr>
          <p:cNvPr id="5" name="Group 4"/>
          <p:cNvGrpSpPr/>
          <p:nvPr/>
        </p:nvGrpSpPr>
        <p:grpSpPr>
          <a:xfrm>
            <a:off x="0" y="2322"/>
            <a:ext cx="9144000" cy="6875429"/>
            <a:chOff x="0" y="2322"/>
            <a:chExt cx="9144000" cy="6875429"/>
          </a:xfrm>
        </p:grpSpPr>
        <p:pic>
          <p:nvPicPr>
            <p:cNvPr id="3" name="Picture 2" descr="DMIRS-PowerPoint-Template-June-2017_FINAL-4_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22"/>
              <a:ext cx="9144000" cy="1438656"/>
            </a:xfrm>
            <a:prstGeom prst="rect">
              <a:avLst/>
            </a:prstGeom>
          </p:spPr>
        </p:pic>
        <p:pic>
          <p:nvPicPr>
            <p:cNvPr id="4" name="Picture 3" descr="DMIRS-PowerPoint-Template-June-2017_FINAL-4_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58423"/>
              <a:ext cx="9144000" cy="719328"/>
            </a:xfrm>
            <a:prstGeom prst="rect">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3" y="5445224"/>
            <a:ext cx="4104457" cy="841413"/>
          </a:xfrm>
          <a:prstGeom prst="rect">
            <a:avLst/>
          </a:prstGeom>
        </p:spPr>
      </p:pic>
    </p:spTree>
    <p:extLst>
      <p:ext uri="{BB962C8B-B14F-4D97-AF65-F5344CB8AC3E}">
        <p14:creationId xmlns:p14="http://schemas.microsoft.com/office/powerpoint/2010/main" val="1338830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107504" y="1340016"/>
            <a:ext cx="8784976"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Changes in detail – family violence behaviour</a:t>
            </a:r>
          </a:p>
          <a:p>
            <a:pPr marL="457200" lvl="1" indent="0">
              <a:spcBef>
                <a:spcPts val="768"/>
              </a:spcBef>
              <a:buNone/>
            </a:pPr>
            <a:r>
              <a:rPr lang="en-AU" sz="2400" dirty="0"/>
              <a:t>– </a:t>
            </a:r>
            <a:r>
              <a:rPr lang="en-AU" sz="2400" dirty="0" smtClean="0"/>
              <a:t>Any of the following against the family member:</a:t>
            </a:r>
          </a:p>
          <a:p>
            <a:pPr lvl="1">
              <a:spcBef>
                <a:spcPts val="768"/>
              </a:spcBef>
              <a:buFont typeface="Arial" panose="020B0604020202020204" pitchFamily="34" charset="0"/>
              <a:buChar char="•"/>
            </a:pPr>
            <a:r>
              <a:rPr lang="en-AU" sz="2000" dirty="0" smtClean="0"/>
              <a:t>Assault or sexual assault or sexually abusive behaviour</a:t>
            </a:r>
          </a:p>
          <a:p>
            <a:pPr lvl="1">
              <a:spcBef>
                <a:spcPts val="768"/>
              </a:spcBef>
              <a:buFont typeface="Arial" panose="020B0604020202020204" pitchFamily="34" charset="0"/>
              <a:buChar char="•"/>
            </a:pPr>
            <a:r>
              <a:rPr lang="en-AU" sz="2000" dirty="0" smtClean="0"/>
              <a:t>Stalking or cyber stalking or repeated derogatory remarks</a:t>
            </a:r>
          </a:p>
          <a:p>
            <a:pPr lvl="1">
              <a:spcBef>
                <a:spcPts val="768"/>
              </a:spcBef>
              <a:buFont typeface="Arial" panose="020B0604020202020204" pitchFamily="34" charset="0"/>
              <a:buChar char="•"/>
            </a:pPr>
            <a:r>
              <a:rPr lang="en-AU" sz="2000" dirty="0" smtClean="0"/>
              <a:t>Damaging or destroying the family member’s property </a:t>
            </a:r>
          </a:p>
          <a:p>
            <a:pPr lvl="1">
              <a:spcBef>
                <a:spcPts val="768"/>
              </a:spcBef>
              <a:buFont typeface="Arial" panose="020B0604020202020204" pitchFamily="34" charset="0"/>
              <a:buChar char="•"/>
            </a:pPr>
            <a:r>
              <a:rPr lang="en-AU" sz="2000" dirty="0" smtClean="0"/>
              <a:t>Causing death or injury to the family member’s animal</a:t>
            </a:r>
            <a:endParaRPr lang="en-AU" sz="2000" dirty="0"/>
          </a:p>
          <a:p>
            <a:pPr lvl="1">
              <a:spcBef>
                <a:spcPts val="768"/>
              </a:spcBef>
              <a:buFont typeface="Arial" panose="020B0604020202020204" pitchFamily="34" charset="0"/>
              <a:buChar char="•"/>
            </a:pPr>
            <a:r>
              <a:rPr lang="en-AU" sz="2000" dirty="0" smtClean="0"/>
              <a:t>Denying financial autonomy or withholding money needed to meet reasonable living expenses of dependent family member or their child </a:t>
            </a:r>
          </a:p>
          <a:p>
            <a:pPr lvl="1">
              <a:spcBef>
                <a:spcPts val="768"/>
              </a:spcBef>
              <a:buFont typeface="Arial" panose="020B0604020202020204" pitchFamily="34" charset="0"/>
              <a:buChar char="•"/>
            </a:pPr>
            <a:r>
              <a:rPr lang="en-AU" sz="2000" dirty="0" smtClean="0"/>
              <a:t>Preventing social connections or kidnapping or depriving liberty</a:t>
            </a:r>
          </a:p>
          <a:p>
            <a:pPr lvl="1">
              <a:spcBef>
                <a:spcPts val="768"/>
              </a:spcBef>
              <a:buFont typeface="Arial" panose="020B0604020202020204" pitchFamily="34" charset="0"/>
              <a:buChar char="•"/>
            </a:pPr>
            <a:r>
              <a:rPr lang="en-AU" sz="2000" dirty="0" smtClean="0"/>
              <a:t>Distributing, publishing or threatening to distribute or publish intimate personal images</a:t>
            </a:r>
          </a:p>
          <a:p>
            <a:pPr lvl="1">
              <a:spcBef>
                <a:spcPts val="768"/>
              </a:spcBef>
              <a:buFont typeface="Arial" panose="020B0604020202020204" pitchFamily="34" charset="0"/>
              <a:buChar char="•"/>
            </a:pPr>
            <a:r>
              <a:rPr lang="en-AU" sz="2000" dirty="0" smtClean="0"/>
              <a:t>Exposing children to any of these behaviours</a:t>
            </a:r>
            <a:endParaRPr lang="en-AU" sz="2400" dirty="0"/>
          </a:p>
          <a:p>
            <a:pPr marL="457200" lvl="1" indent="0">
              <a:spcBef>
                <a:spcPts val="768"/>
              </a:spcBef>
              <a:buNone/>
            </a:pPr>
            <a:endParaRPr lang="en-AU" sz="2400" dirty="0" smtClean="0"/>
          </a:p>
          <a:p>
            <a:pPr lvl="1">
              <a:spcBef>
                <a:spcPts val="768"/>
              </a:spcBef>
              <a:buFont typeface="Arial" panose="020B0604020202020204" pitchFamily="34" charset="0"/>
              <a:buChar char="•"/>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2041036"/>
            <a:ext cx="1188455" cy="1892020"/>
          </a:xfrm>
          <a:prstGeom prst="rect">
            <a:avLst/>
          </a:prstGeom>
        </p:spPr>
      </p:pic>
    </p:spTree>
    <p:extLst>
      <p:ext uri="{BB962C8B-B14F-4D97-AF65-F5344CB8AC3E}">
        <p14:creationId xmlns:p14="http://schemas.microsoft.com/office/powerpoint/2010/main" val="3795045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82724" y="1438656"/>
            <a:ext cx="8076832"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Changes in detail – victim wants to leave</a:t>
            </a:r>
          </a:p>
          <a:p>
            <a:pPr marL="457200" lvl="1" indent="0">
              <a:spcBef>
                <a:spcPts val="768"/>
              </a:spcBef>
              <a:buNone/>
            </a:pPr>
            <a:r>
              <a:rPr lang="en-AU" sz="2400" dirty="0"/>
              <a:t>– </a:t>
            </a:r>
            <a:r>
              <a:rPr lang="en-AU" dirty="0" smtClean="0"/>
              <a:t>Section 71AB</a:t>
            </a:r>
          </a:p>
          <a:p>
            <a:pPr lvl="1">
              <a:buFont typeface="Arial" panose="020B0604020202020204" pitchFamily="34" charset="0"/>
              <a:buChar char="•"/>
            </a:pPr>
            <a:r>
              <a:rPr lang="en-AU" sz="2400" dirty="0"/>
              <a:t>Tenant gives lessor </a:t>
            </a:r>
            <a:r>
              <a:rPr lang="en-AU" sz="2400" dirty="0" smtClean="0"/>
              <a:t>prescribed </a:t>
            </a:r>
            <a:r>
              <a:rPr lang="en-AU" sz="2400" dirty="0"/>
              <a:t>notice of termination</a:t>
            </a:r>
          </a:p>
          <a:p>
            <a:pPr lvl="1"/>
            <a:r>
              <a:rPr lang="en-AU" sz="2400" dirty="0"/>
              <a:t>Notice must be accompanied by one of the </a:t>
            </a:r>
            <a:r>
              <a:rPr lang="en-AU" sz="2400" dirty="0" smtClean="0"/>
              <a:t>following:</a:t>
            </a:r>
          </a:p>
          <a:p>
            <a:pPr lvl="1">
              <a:buFont typeface="Arial" panose="020B0604020202020204" pitchFamily="34" charset="0"/>
              <a:buChar char="•"/>
            </a:pPr>
            <a:r>
              <a:rPr lang="en-AU" sz="2000" dirty="0" smtClean="0"/>
              <a:t>a DVO;</a:t>
            </a:r>
          </a:p>
          <a:p>
            <a:pPr lvl="1">
              <a:buFont typeface="Arial" panose="020B0604020202020204" pitchFamily="34" charset="0"/>
              <a:buChar char="•"/>
            </a:pPr>
            <a:r>
              <a:rPr lang="en-AU" sz="2000" dirty="0" smtClean="0"/>
              <a:t>a </a:t>
            </a:r>
            <a:r>
              <a:rPr lang="en-AU" sz="2000" dirty="0"/>
              <a:t>family court injunction or </a:t>
            </a:r>
            <a:r>
              <a:rPr lang="en-AU" sz="2000" dirty="0" smtClean="0"/>
              <a:t>application </a:t>
            </a:r>
            <a:r>
              <a:rPr lang="en-AU" sz="2000" dirty="0"/>
              <a:t>for a family court </a:t>
            </a:r>
            <a:r>
              <a:rPr lang="en-AU" sz="2000" dirty="0" smtClean="0"/>
              <a:t>injunction;</a:t>
            </a:r>
          </a:p>
          <a:p>
            <a:pPr lvl="1">
              <a:buFont typeface="Arial" panose="020B0604020202020204" pitchFamily="34" charset="0"/>
              <a:buChar char="•"/>
            </a:pPr>
            <a:r>
              <a:rPr lang="en-AU" sz="2000" dirty="0" smtClean="0"/>
              <a:t>a </a:t>
            </a:r>
            <a:r>
              <a:rPr lang="en-AU" sz="2000" dirty="0"/>
              <a:t>copy of a prosecution notice or indictment containing a charge relating to violence against the tenant or a court record of a conviction of a charge; </a:t>
            </a:r>
            <a:r>
              <a:rPr lang="en-AU" sz="2000" dirty="0" smtClean="0"/>
              <a:t>or</a:t>
            </a:r>
          </a:p>
          <a:p>
            <a:pPr lvl="1">
              <a:buFont typeface="Arial" panose="020B0604020202020204" pitchFamily="34" charset="0"/>
              <a:buChar char="•"/>
            </a:pPr>
            <a:r>
              <a:rPr lang="en-AU" sz="2000" dirty="0" smtClean="0"/>
              <a:t>a </a:t>
            </a:r>
            <a:r>
              <a:rPr lang="en-AU" sz="2000" dirty="0"/>
              <a:t>report of family violence, in a form approved by the </a:t>
            </a:r>
            <a:r>
              <a:rPr lang="en-AU" sz="2000" dirty="0" smtClean="0"/>
              <a:t>Commissioner for Consumer Protection.</a:t>
            </a:r>
            <a:endParaRPr lang="en-AU" sz="2000" dirty="0"/>
          </a:p>
          <a:p>
            <a:pPr lvl="1">
              <a:spcBef>
                <a:spcPts val="768"/>
              </a:spcBef>
              <a:buFont typeface="Arial" panose="020B0604020202020204" pitchFamily="34" charset="0"/>
              <a:buChar char="•"/>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504" y="1218808"/>
            <a:ext cx="936000" cy="149011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9556" y="2924944"/>
            <a:ext cx="936000" cy="149011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9794" y="4653136"/>
            <a:ext cx="936000" cy="1490112"/>
          </a:xfrm>
          <a:prstGeom prst="rect">
            <a:avLst/>
          </a:prstGeom>
        </p:spPr>
      </p:pic>
    </p:spTree>
    <p:extLst>
      <p:ext uri="{BB962C8B-B14F-4D97-AF65-F5344CB8AC3E}">
        <p14:creationId xmlns:p14="http://schemas.microsoft.com/office/powerpoint/2010/main" val="180601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323528" y="1366648"/>
            <a:ext cx="8640960"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Report of family violence</a:t>
            </a:r>
          </a:p>
          <a:p>
            <a:pPr marL="457200" lvl="1" indent="0">
              <a:spcBef>
                <a:spcPts val="768"/>
              </a:spcBef>
              <a:buNone/>
            </a:pPr>
            <a:r>
              <a:rPr lang="en-AU" sz="2400" dirty="0"/>
              <a:t>– </a:t>
            </a:r>
            <a:r>
              <a:rPr lang="en-AU" dirty="0" smtClean="0"/>
              <a:t>Who can sign?</a:t>
            </a:r>
          </a:p>
          <a:p>
            <a:pPr lvl="1">
              <a:buFont typeface="Arial" panose="020B0604020202020204" pitchFamily="34" charset="0"/>
              <a:buChar char="•"/>
            </a:pPr>
            <a:r>
              <a:rPr lang="en-AU" sz="2400" dirty="0" smtClean="0"/>
              <a:t>Doctor</a:t>
            </a:r>
          </a:p>
          <a:p>
            <a:pPr lvl="1">
              <a:buFont typeface="Arial" panose="020B0604020202020204" pitchFamily="34" charset="0"/>
              <a:buChar char="•"/>
            </a:pPr>
            <a:r>
              <a:rPr lang="en-AU" sz="2400" dirty="0" smtClean="0"/>
              <a:t>Psychologist</a:t>
            </a:r>
          </a:p>
          <a:p>
            <a:pPr lvl="1">
              <a:buFont typeface="Arial" panose="020B0604020202020204" pitchFamily="34" charset="0"/>
              <a:buChar char="•"/>
            </a:pPr>
            <a:r>
              <a:rPr lang="en-AU" sz="2400" dirty="0" smtClean="0"/>
              <a:t>Social worker</a:t>
            </a:r>
          </a:p>
          <a:p>
            <a:pPr lvl="1">
              <a:buFont typeface="Arial" panose="020B0604020202020204" pitchFamily="34" charset="0"/>
              <a:buChar char="•"/>
            </a:pPr>
            <a:r>
              <a:rPr lang="en-AU" sz="2400" dirty="0" smtClean="0"/>
              <a:t>Police officer</a:t>
            </a:r>
          </a:p>
          <a:p>
            <a:pPr lvl="1">
              <a:buFont typeface="Arial" panose="020B0604020202020204" pitchFamily="34" charset="0"/>
              <a:buChar char="•"/>
            </a:pPr>
            <a:r>
              <a:rPr lang="en-AU" sz="2400" dirty="0" smtClean="0"/>
              <a:t>Manager of a women’s refuge</a:t>
            </a:r>
          </a:p>
          <a:p>
            <a:pPr lvl="1">
              <a:buFont typeface="Arial" panose="020B0604020202020204" pitchFamily="34" charset="0"/>
              <a:buChar char="•"/>
            </a:pPr>
            <a:r>
              <a:rPr lang="en-AU" sz="2400" dirty="0" smtClean="0"/>
              <a:t>Prescribed person(s) / class of</a:t>
            </a:r>
          </a:p>
          <a:p>
            <a:pPr lvl="1">
              <a:buFont typeface="Arial" panose="020B0604020202020204" pitchFamily="34" charset="0"/>
              <a:buChar char="•"/>
            </a:pPr>
            <a:endParaRPr lang="en-AU" sz="2400" dirty="0" smtClean="0"/>
          </a:p>
          <a:p>
            <a:pPr lvl="1">
              <a:buFont typeface="Arial" panose="020B0604020202020204" pitchFamily="34" charset="0"/>
              <a:buChar char="•"/>
            </a:pPr>
            <a:endParaRPr lang="en-AU" sz="2400" dirty="0"/>
          </a:p>
          <a:p>
            <a:pPr lvl="1">
              <a:spcBef>
                <a:spcPts val="768"/>
              </a:spcBef>
              <a:buFont typeface="Arial" panose="020B0604020202020204" pitchFamily="34" charset="0"/>
              <a:buChar char="•"/>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9120" y="1268760"/>
            <a:ext cx="375938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5896" y="5171256"/>
            <a:ext cx="720000" cy="11462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1800" y="5171256"/>
            <a:ext cx="720000" cy="114624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7704" y="5171256"/>
            <a:ext cx="720000" cy="1146240"/>
          </a:xfrm>
          <a:prstGeom prst="rect">
            <a:avLst/>
          </a:prstGeom>
        </p:spPr>
      </p:pic>
    </p:spTree>
    <p:extLst>
      <p:ext uri="{BB962C8B-B14F-4D97-AF65-F5344CB8AC3E}">
        <p14:creationId xmlns:p14="http://schemas.microsoft.com/office/powerpoint/2010/main" val="2007011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82724" y="1438656"/>
            <a:ext cx="8665740"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Changes in detail – after victim gives notice</a:t>
            </a:r>
          </a:p>
          <a:p>
            <a:pPr marL="457200" lvl="1" indent="0">
              <a:spcBef>
                <a:spcPts val="768"/>
              </a:spcBef>
              <a:buNone/>
            </a:pPr>
            <a:r>
              <a:rPr lang="en-AU" sz="2400" dirty="0"/>
              <a:t>– </a:t>
            </a:r>
            <a:r>
              <a:rPr lang="en-AU" dirty="0" smtClean="0"/>
              <a:t>Section </a:t>
            </a:r>
            <a:r>
              <a:rPr lang="en-AU" dirty="0"/>
              <a:t>71AB and </a:t>
            </a:r>
            <a:r>
              <a:rPr lang="en-AU" dirty="0" smtClean="0"/>
              <a:t>71AD</a:t>
            </a:r>
            <a:endParaRPr lang="en-AU" sz="2000" dirty="0" smtClean="0"/>
          </a:p>
          <a:p>
            <a:pPr lvl="2"/>
            <a:r>
              <a:rPr lang="en-AU" dirty="0" smtClean="0"/>
              <a:t>Victim </a:t>
            </a:r>
            <a:r>
              <a:rPr lang="en-AU" dirty="0"/>
              <a:t>tenant’s liability ceases at the end of the notice period (default seven days)</a:t>
            </a:r>
          </a:p>
          <a:p>
            <a:pPr lvl="2"/>
            <a:r>
              <a:rPr lang="en-AU" dirty="0"/>
              <a:t>Lessor must give a copy of the termination notice </a:t>
            </a:r>
            <a:r>
              <a:rPr lang="en-AU" dirty="0" smtClean="0"/>
              <a:t>  (</a:t>
            </a:r>
            <a:r>
              <a:rPr lang="en-AU" dirty="0"/>
              <a:t>but not the attached documents) to any co-tenants</a:t>
            </a:r>
          </a:p>
          <a:p>
            <a:pPr lvl="2"/>
            <a:r>
              <a:rPr lang="en-AU" dirty="0"/>
              <a:t>Co-tenants have seven days to decide whether </a:t>
            </a:r>
            <a:r>
              <a:rPr lang="en-AU" dirty="0" smtClean="0"/>
              <a:t>        to </a:t>
            </a:r>
            <a:r>
              <a:rPr lang="en-AU" dirty="0"/>
              <a:t>remain in the tenancy or to leave</a:t>
            </a:r>
          </a:p>
          <a:p>
            <a:pPr lvl="2"/>
            <a:r>
              <a:rPr lang="en-AU" dirty="0"/>
              <a:t>If leaving, co-tenants give 21 days’ </a:t>
            </a:r>
            <a:r>
              <a:rPr lang="en-AU" dirty="0" smtClean="0"/>
              <a:t>notice</a:t>
            </a:r>
            <a:endParaRPr lang="en-AU" dirty="0"/>
          </a:p>
          <a:p>
            <a:pPr lvl="1">
              <a:buFont typeface="Arial" panose="020B0604020202020204" pitchFamily="34" charset="0"/>
              <a:buChar char="•"/>
            </a:pPr>
            <a:endParaRPr lang="en-AU" sz="24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0210" y="4358348"/>
            <a:ext cx="1118294" cy="1780324"/>
          </a:xfrm>
          <a:prstGeom prst="rect">
            <a:avLst/>
          </a:prstGeom>
        </p:spPr>
      </p:pic>
    </p:spTree>
    <p:extLst>
      <p:ext uri="{BB962C8B-B14F-4D97-AF65-F5344CB8AC3E}">
        <p14:creationId xmlns:p14="http://schemas.microsoft.com/office/powerpoint/2010/main" val="1042030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82724" y="1438656"/>
            <a:ext cx="8198196"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Victim wants to remain in the tenancy</a:t>
            </a:r>
          </a:p>
          <a:p>
            <a:pPr marL="457200" lvl="1" indent="0">
              <a:spcBef>
                <a:spcPts val="768"/>
              </a:spcBef>
              <a:buNone/>
            </a:pPr>
            <a:r>
              <a:rPr lang="en-AU" sz="2400" dirty="0"/>
              <a:t>– </a:t>
            </a:r>
            <a:r>
              <a:rPr lang="en-AU" dirty="0" smtClean="0"/>
              <a:t>Section 71AE</a:t>
            </a:r>
          </a:p>
          <a:p>
            <a:pPr lvl="2"/>
            <a:r>
              <a:rPr lang="en-AU" dirty="0" smtClean="0"/>
              <a:t>Tenant </a:t>
            </a:r>
            <a:r>
              <a:rPr lang="en-AU" dirty="0"/>
              <a:t>applies to </a:t>
            </a:r>
            <a:r>
              <a:rPr lang="en-AU" dirty="0" smtClean="0"/>
              <a:t>court </a:t>
            </a:r>
            <a:r>
              <a:rPr lang="en-AU" dirty="0"/>
              <a:t>to have </a:t>
            </a:r>
            <a:r>
              <a:rPr lang="en-AU" dirty="0" smtClean="0"/>
              <a:t>perpetrator’s </a:t>
            </a:r>
            <a:r>
              <a:rPr lang="en-AU" dirty="0"/>
              <a:t>interest in the tenancy agreement terminated</a:t>
            </a:r>
          </a:p>
          <a:p>
            <a:pPr marL="914400" lvl="2" indent="0">
              <a:buNone/>
            </a:pPr>
            <a:r>
              <a:rPr lang="en-AU" sz="2000" dirty="0"/>
              <a:t>– </a:t>
            </a:r>
            <a:r>
              <a:rPr lang="en-AU" sz="2000" dirty="0" smtClean="0"/>
              <a:t>Court </a:t>
            </a:r>
            <a:r>
              <a:rPr lang="en-AU" sz="2000" dirty="0"/>
              <a:t>must be satisfied </a:t>
            </a:r>
            <a:r>
              <a:rPr lang="en-AU" sz="2000" dirty="0" smtClean="0"/>
              <a:t>that: </a:t>
            </a:r>
          </a:p>
          <a:p>
            <a:pPr marL="914400" lvl="2" indent="0">
              <a:buNone/>
            </a:pPr>
            <a:r>
              <a:rPr lang="en-AU" sz="2000" dirty="0" smtClean="0"/>
              <a:t>a </a:t>
            </a:r>
            <a:r>
              <a:rPr lang="en-AU" sz="2000" dirty="0"/>
              <a:t>family violence order is in force against the </a:t>
            </a:r>
            <a:r>
              <a:rPr lang="en-AU" sz="2000" dirty="0" smtClean="0"/>
              <a:t>perpetrator; or </a:t>
            </a:r>
          </a:p>
          <a:p>
            <a:pPr marL="914400" lvl="2" indent="0">
              <a:buNone/>
            </a:pPr>
            <a:r>
              <a:rPr lang="en-AU" sz="2000" dirty="0" smtClean="0"/>
              <a:t>the </a:t>
            </a:r>
            <a:r>
              <a:rPr lang="en-AU" sz="2000" dirty="0"/>
              <a:t>perpetrator has, during the period of the tenancy, committed family violence against the victim tenant or </a:t>
            </a:r>
            <a:r>
              <a:rPr lang="en-AU" sz="2000" dirty="0" smtClean="0"/>
              <a:t>their dependent</a:t>
            </a:r>
            <a:r>
              <a:rPr lang="en-AU" sz="2000" dirty="0"/>
              <a:t>.</a:t>
            </a:r>
          </a:p>
          <a:p>
            <a:pPr lvl="2"/>
            <a:r>
              <a:rPr lang="en-AU" dirty="0"/>
              <a:t>Tenant applies </a:t>
            </a:r>
            <a:r>
              <a:rPr lang="en-AU" dirty="0" smtClean="0"/>
              <a:t>using Magistrate Court </a:t>
            </a:r>
            <a:r>
              <a:rPr lang="en-AU" b="1" dirty="0" smtClean="0"/>
              <a:t>Form 12</a:t>
            </a:r>
          </a:p>
          <a:p>
            <a:pPr marL="914400" lvl="2" indent="0">
              <a:buNone/>
            </a:pPr>
            <a:r>
              <a:rPr lang="en-AU" sz="2000" dirty="0"/>
              <a:t>– </a:t>
            </a:r>
            <a:r>
              <a:rPr lang="en-AU" sz="2000" dirty="0" smtClean="0"/>
              <a:t>The </a:t>
            </a:r>
            <a:r>
              <a:rPr lang="en-AU" sz="2000" dirty="0"/>
              <a:t>lessor and any co-tenants must be named as respondents on the </a:t>
            </a:r>
            <a:r>
              <a:rPr lang="en-AU" sz="2000" dirty="0" smtClean="0"/>
              <a:t>application.</a:t>
            </a:r>
            <a:endParaRPr lang="en-AU" sz="2000" dirty="0"/>
          </a:p>
          <a:p>
            <a:pPr lvl="2"/>
            <a:endParaRPr lang="en-AU" sz="20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504" y="1218808"/>
            <a:ext cx="936000" cy="149011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504" y="4603184"/>
            <a:ext cx="936000" cy="149011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6551" y="2924944"/>
            <a:ext cx="936000" cy="1490112"/>
          </a:xfrm>
          <a:prstGeom prst="rect">
            <a:avLst/>
          </a:prstGeom>
        </p:spPr>
      </p:pic>
    </p:spTree>
    <p:extLst>
      <p:ext uri="{BB962C8B-B14F-4D97-AF65-F5344CB8AC3E}">
        <p14:creationId xmlns:p14="http://schemas.microsoft.com/office/powerpoint/2010/main" val="729467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82724" y="1366648"/>
            <a:ext cx="8198196"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Factors the court must take into account</a:t>
            </a:r>
          </a:p>
          <a:p>
            <a:pPr marL="457200" lvl="1" indent="0">
              <a:spcBef>
                <a:spcPts val="768"/>
              </a:spcBef>
              <a:buNone/>
            </a:pPr>
            <a:r>
              <a:rPr lang="en-AU" sz="2400" dirty="0"/>
              <a:t>– </a:t>
            </a:r>
            <a:r>
              <a:rPr lang="en-AU" dirty="0" smtClean="0"/>
              <a:t>Section 71AE</a:t>
            </a:r>
          </a:p>
          <a:p>
            <a:pPr lvl="1">
              <a:buFont typeface="Arial" panose="020B0604020202020204" pitchFamily="34" charset="0"/>
              <a:buChar char="•"/>
            </a:pPr>
            <a:r>
              <a:rPr lang="en-AU" sz="2000" dirty="0" smtClean="0"/>
              <a:t>best </a:t>
            </a:r>
            <a:r>
              <a:rPr lang="en-AU" sz="2000" dirty="0"/>
              <a:t>interests of any child ordinarily resident at the premises;</a:t>
            </a:r>
          </a:p>
          <a:p>
            <a:pPr lvl="1">
              <a:buFont typeface="Arial" panose="020B0604020202020204" pitchFamily="34" charset="0"/>
              <a:buChar char="•"/>
            </a:pPr>
            <a:r>
              <a:rPr lang="en-AU" sz="2000" dirty="0" smtClean="0"/>
              <a:t>best </a:t>
            </a:r>
            <a:r>
              <a:rPr lang="en-AU" sz="2000" dirty="0"/>
              <a:t>interests of the protected tenant, including, if the premises under the residential tenancy agreement are social housing premises, the ability of the tenant to meet any eligibility criteria for those premises;</a:t>
            </a:r>
          </a:p>
          <a:p>
            <a:pPr lvl="1">
              <a:buFont typeface="Arial" panose="020B0604020202020204" pitchFamily="34" charset="0"/>
              <a:buChar char="•"/>
            </a:pPr>
            <a:r>
              <a:rPr lang="en-AU" sz="2000" dirty="0" smtClean="0"/>
              <a:t>effect </a:t>
            </a:r>
            <a:r>
              <a:rPr lang="en-AU" sz="2000" dirty="0"/>
              <a:t>the order might have on the lessor and any tenants other than the protected tenant;</a:t>
            </a:r>
          </a:p>
          <a:p>
            <a:pPr lvl="1">
              <a:buFont typeface="Arial" panose="020B0604020202020204" pitchFamily="34" charset="0"/>
              <a:buChar char="•"/>
            </a:pPr>
            <a:r>
              <a:rPr lang="en-AU" sz="2000" dirty="0" smtClean="0"/>
              <a:t>effect </a:t>
            </a:r>
            <a:r>
              <a:rPr lang="en-AU" sz="2000" dirty="0"/>
              <a:t>the order might have on any pets kept on the premises;</a:t>
            </a:r>
          </a:p>
          <a:p>
            <a:pPr lvl="1">
              <a:buFont typeface="Arial" panose="020B0604020202020204" pitchFamily="34" charset="0"/>
              <a:buChar char="•"/>
            </a:pPr>
            <a:r>
              <a:rPr lang="en-AU" sz="2000" dirty="0"/>
              <a:t>the fact that perpetrators of family violence might seek to misuse the protections offered to tenants and lessors under this Act to further their violence and the need to prevent that misuse</a:t>
            </a:r>
            <a:r>
              <a:rPr lang="en-AU" sz="2000" dirty="0" smtClean="0"/>
              <a:t>.</a:t>
            </a:r>
            <a:endParaRPr lang="en-AU" sz="2000" dirty="0"/>
          </a:p>
          <a:p>
            <a:pPr lvl="2"/>
            <a:endParaRPr lang="en-AU" sz="2000" dirty="0"/>
          </a:p>
          <a:p>
            <a:pPr marL="914400" lvl="2" indent="0">
              <a:buNone/>
            </a:pPr>
            <a:r>
              <a:rPr lang="en-AU" sz="2000" dirty="0"/>
              <a:t>– </a:t>
            </a:r>
            <a:r>
              <a:rPr lang="en-AU" sz="2000" dirty="0" smtClean="0"/>
              <a:t>xx</a:t>
            </a:r>
            <a:endParaRPr lang="en-AU" sz="20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504" y="1196752"/>
            <a:ext cx="936000" cy="149011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400" y="2923032"/>
            <a:ext cx="936000" cy="149011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5136" y="4648560"/>
            <a:ext cx="936000" cy="1490112"/>
          </a:xfrm>
          <a:prstGeom prst="rect">
            <a:avLst/>
          </a:prstGeom>
        </p:spPr>
      </p:pic>
    </p:spTree>
    <p:extLst>
      <p:ext uri="{BB962C8B-B14F-4D97-AF65-F5344CB8AC3E}">
        <p14:creationId xmlns:p14="http://schemas.microsoft.com/office/powerpoint/2010/main" val="573707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Objective Cache\tblake\cache\Objects\money ho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17" y="1196752"/>
            <a:ext cx="1795569" cy="11816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82724" y="1268760"/>
            <a:ext cx="8809756"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a:t>Assigning liability for damages </a:t>
            </a:r>
            <a:r>
              <a:rPr lang="en-AU" dirty="0" smtClean="0"/>
              <a:t>&amp; </a:t>
            </a:r>
            <a:r>
              <a:rPr lang="en-AU" dirty="0"/>
              <a:t>debt</a:t>
            </a:r>
          </a:p>
          <a:p>
            <a:pPr marL="457200" lvl="1" indent="0">
              <a:spcBef>
                <a:spcPts val="768"/>
              </a:spcBef>
              <a:buNone/>
            </a:pPr>
            <a:r>
              <a:rPr lang="en-AU" sz="2400" dirty="0" smtClean="0"/>
              <a:t>– </a:t>
            </a:r>
            <a:r>
              <a:rPr lang="en-AU" dirty="0" smtClean="0"/>
              <a:t>Section 17B</a:t>
            </a:r>
          </a:p>
          <a:p>
            <a:pPr lvl="1">
              <a:buFont typeface="Arial" panose="020B0604020202020204" pitchFamily="34" charset="0"/>
              <a:buChar char="•"/>
            </a:pPr>
            <a:r>
              <a:rPr lang="en-AU" sz="2000" dirty="0"/>
              <a:t>Ordinarily, co-tenants are jointly and severally liable for damage and debt arising out of the tenancy agreement</a:t>
            </a:r>
          </a:p>
          <a:p>
            <a:pPr lvl="1">
              <a:buFont typeface="Arial" panose="020B0604020202020204" pitchFamily="34" charset="0"/>
              <a:buChar char="•"/>
            </a:pPr>
            <a:r>
              <a:rPr lang="en-AU" sz="2000" dirty="0"/>
              <a:t>Either a departing tenant or a remaining tenant can apply to the court for an order to determine each tenant’s liability for damages and any debt arising out of the tenancy </a:t>
            </a:r>
            <a:r>
              <a:rPr lang="en-AU" sz="2000" dirty="0" smtClean="0"/>
              <a:t>agreement</a:t>
            </a:r>
            <a:endParaRPr lang="en-AU" sz="2000" dirty="0"/>
          </a:p>
          <a:p>
            <a:pPr lvl="1">
              <a:buFont typeface="Arial" panose="020B0604020202020204" pitchFamily="34" charset="0"/>
              <a:buChar char="•"/>
            </a:pPr>
            <a:r>
              <a:rPr lang="en-AU" sz="2000" dirty="0"/>
              <a:t>Use a </a:t>
            </a:r>
            <a:r>
              <a:rPr lang="en-AU" sz="2000" b="1" dirty="0"/>
              <a:t>Form 12 </a:t>
            </a:r>
            <a:r>
              <a:rPr lang="en-AU" sz="2000" dirty="0"/>
              <a:t>to apply – all co-tenants and the lessor should be listed as respondents to the </a:t>
            </a:r>
            <a:r>
              <a:rPr lang="en-AU" sz="2000" dirty="0" smtClean="0"/>
              <a:t>action</a:t>
            </a:r>
            <a:endParaRPr lang="en-AU" sz="2000" dirty="0"/>
          </a:p>
          <a:p>
            <a:pPr lvl="1"/>
            <a:r>
              <a:rPr lang="en-AU" sz="2000" dirty="0"/>
              <a:t>The Court can </a:t>
            </a:r>
            <a:r>
              <a:rPr lang="en-AU" sz="2000" dirty="0" smtClean="0"/>
              <a:t>order:</a:t>
            </a:r>
            <a:endParaRPr lang="en-AU" sz="2000" dirty="0"/>
          </a:p>
          <a:p>
            <a:pPr lvl="2"/>
            <a:r>
              <a:rPr lang="en-AU" sz="1800" dirty="0"/>
              <a:t>who is to pay what to whom; and</a:t>
            </a:r>
          </a:p>
          <a:p>
            <a:pPr lvl="2"/>
            <a:r>
              <a:rPr lang="en-AU" sz="1800" dirty="0" smtClean="0"/>
              <a:t>disposal </a:t>
            </a:r>
            <a:r>
              <a:rPr lang="en-AU" sz="1800" dirty="0"/>
              <a:t>of part or all of the bond </a:t>
            </a:r>
            <a:r>
              <a:rPr lang="en-AU" sz="1800" dirty="0" smtClean="0"/>
              <a:t>– </a:t>
            </a:r>
            <a:r>
              <a:rPr lang="en-AU" sz="1800" dirty="0"/>
              <a:t>includes releasing part of the bond to </a:t>
            </a:r>
            <a:r>
              <a:rPr lang="en-AU" sz="1800" dirty="0" smtClean="0"/>
              <a:t>victim </a:t>
            </a:r>
            <a:r>
              <a:rPr lang="en-AU" sz="1800" dirty="0"/>
              <a:t>tenant if </a:t>
            </a:r>
            <a:r>
              <a:rPr lang="en-AU" sz="1800" dirty="0" smtClean="0"/>
              <a:t>they’re </a:t>
            </a:r>
            <a:r>
              <a:rPr lang="en-AU" sz="1800" dirty="0"/>
              <a:t>leaving and are held not to owe any debt </a:t>
            </a:r>
            <a:r>
              <a:rPr lang="en-AU" sz="1800" dirty="0" smtClean="0"/>
              <a:t>to lessor.</a:t>
            </a:r>
            <a:endParaRPr lang="en-AU" sz="1800" dirty="0"/>
          </a:p>
          <a:p>
            <a:pPr marL="914400" lvl="2" indent="0">
              <a:buNone/>
            </a:pPr>
            <a:endParaRPr lang="en-AU" sz="2000" dirty="0"/>
          </a:p>
          <a:p>
            <a:pPr lvl="2"/>
            <a:endParaRPr lang="en-AU" sz="2000" dirty="0"/>
          </a:p>
          <a:p>
            <a:pPr lvl="2"/>
            <a:endParaRPr lang="en-AU" sz="20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spTree>
    <p:extLst>
      <p:ext uri="{BB962C8B-B14F-4D97-AF65-F5344CB8AC3E}">
        <p14:creationId xmlns:p14="http://schemas.microsoft.com/office/powerpoint/2010/main" val="321848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Objective Cache\tblake\cache\Objects\iStock_000018458804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564904"/>
            <a:ext cx="1691680" cy="2347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68462" y="1438656"/>
            <a:ext cx="8198196"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a:t>Changing locks</a:t>
            </a:r>
          </a:p>
          <a:p>
            <a:pPr marL="457200" lvl="1" indent="0">
              <a:spcBef>
                <a:spcPts val="768"/>
              </a:spcBef>
              <a:buNone/>
            </a:pPr>
            <a:r>
              <a:rPr lang="en-AU" sz="2400" dirty="0" smtClean="0"/>
              <a:t>– </a:t>
            </a:r>
            <a:r>
              <a:rPr lang="en-AU" dirty="0" smtClean="0"/>
              <a:t>Tenant is allowed to </a:t>
            </a:r>
            <a:r>
              <a:rPr lang="en-AU" dirty="0"/>
              <a:t>change locks </a:t>
            </a:r>
            <a:r>
              <a:rPr lang="en-AU" dirty="0" smtClean="0"/>
              <a:t>without </a:t>
            </a:r>
            <a:r>
              <a:rPr lang="en-AU" dirty="0"/>
              <a:t>first seeking the permission of the </a:t>
            </a:r>
            <a:r>
              <a:rPr lang="en-AU" dirty="0" smtClean="0"/>
              <a:t>lessor either:</a:t>
            </a:r>
          </a:p>
          <a:p>
            <a:pPr lvl="1">
              <a:buFont typeface="Arial" panose="020B0604020202020204" pitchFamily="34" charset="0"/>
              <a:buChar char="•"/>
            </a:pPr>
            <a:r>
              <a:rPr lang="en-AU" sz="2400" dirty="0"/>
              <a:t>after the perpetrator’s interest in the tenancy agreement has been terminated; or</a:t>
            </a:r>
          </a:p>
          <a:p>
            <a:pPr lvl="1">
              <a:buFont typeface="Arial" panose="020B0604020202020204" pitchFamily="34" charset="0"/>
              <a:buChar char="•"/>
            </a:pPr>
            <a:r>
              <a:rPr lang="en-AU" sz="2400" dirty="0" smtClean="0"/>
              <a:t>if </a:t>
            </a:r>
            <a:r>
              <a:rPr lang="en-AU" sz="2400" dirty="0"/>
              <a:t>it is necessary to prevent </a:t>
            </a:r>
            <a:r>
              <a:rPr lang="en-AU" sz="2400" dirty="0" smtClean="0"/>
              <a:t>family </a:t>
            </a:r>
            <a:r>
              <a:rPr lang="en-AU" sz="2400" dirty="0"/>
              <a:t>violence that the tenant suspects on reasonable grounds is likely to be committed against </a:t>
            </a:r>
            <a:r>
              <a:rPr lang="en-AU" sz="2400" dirty="0" smtClean="0"/>
              <a:t>the tenant or </a:t>
            </a:r>
            <a:r>
              <a:rPr lang="en-AU" sz="2400" dirty="0"/>
              <a:t>their dependent.</a:t>
            </a:r>
          </a:p>
          <a:p>
            <a:pPr marL="0" indent="0">
              <a:buNone/>
            </a:pPr>
            <a:r>
              <a:rPr lang="en-AU" sz="2000" dirty="0"/>
              <a:t>	</a:t>
            </a:r>
            <a:r>
              <a:rPr lang="en-AU" sz="2000" dirty="0" smtClean="0"/>
              <a:t>– Tenant </a:t>
            </a:r>
            <a:r>
              <a:rPr lang="en-AU" sz="2000" dirty="0"/>
              <a:t>must </a:t>
            </a:r>
            <a:r>
              <a:rPr lang="en-AU" sz="2000" dirty="0" smtClean="0"/>
              <a:t>provide </a:t>
            </a:r>
            <a:r>
              <a:rPr lang="en-AU" sz="2000" dirty="0"/>
              <a:t>lessor with a copy of </a:t>
            </a:r>
            <a:r>
              <a:rPr lang="en-AU" sz="2000" dirty="0" smtClean="0"/>
              <a:t>key </a:t>
            </a:r>
            <a:r>
              <a:rPr lang="en-AU" sz="2000" dirty="0"/>
              <a:t>within </a:t>
            </a:r>
            <a:r>
              <a:rPr lang="en-AU" sz="2000" dirty="0" smtClean="0"/>
              <a:t>7 days</a:t>
            </a:r>
            <a:endParaRPr lang="en-AU" sz="2000" dirty="0"/>
          </a:p>
          <a:p>
            <a:pPr marL="914400" lvl="2" indent="0">
              <a:buNone/>
            </a:pPr>
            <a:r>
              <a:rPr lang="en-AU" sz="2000" dirty="0"/>
              <a:t>– </a:t>
            </a:r>
            <a:r>
              <a:rPr lang="en-AU" sz="2000" dirty="0" smtClean="0"/>
              <a:t>Lessor </a:t>
            </a:r>
            <a:r>
              <a:rPr lang="en-AU" sz="2000" dirty="0"/>
              <a:t>is prohibited from giving a copy of a key to anyone the tenant has instructed them in writing not to give the key </a:t>
            </a:r>
            <a:r>
              <a:rPr lang="en-AU" sz="2000" dirty="0" smtClean="0"/>
              <a:t>to</a:t>
            </a:r>
            <a:endParaRPr lang="en-AU" sz="2000" dirty="0"/>
          </a:p>
          <a:p>
            <a:pPr lvl="1"/>
            <a:endParaRPr lang="en-AU" sz="2000" dirty="0"/>
          </a:p>
          <a:p>
            <a:pPr marL="914400" lvl="2" indent="0">
              <a:buNone/>
            </a:pPr>
            <a:endParaRPr lang="en-AU" sz="2000" dirty="0"/>
          </a:p>
          <a:p>
            <a:pPr lvl="2"/>
            <a:endParaRPr lang="en-AU" sz="2000" dirty="0"/>
          </a:p>
          <a:p>
            <a:pPr lvl="2"/>
            <a:endParaRPr lang="en-AU" sz="20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spTree>
    <p:extLst>
      <p:ext uri="{BB962C8B-B14F-4D97-AF65-F5344CB8AC3E}">
        <p14:creationId xmlns:p14="http://schemas.microsoft.com/office/powerpoint/2010/main" val="3755268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672" y="1152309"/>
            <a:ext cx="1595832" cy="1124563"/>
          </a:xfrm>
          <a:prstGeom prst="rect">
            <a:avLst/>
          </a:prstGeom>
        </p:spPr>
      </p:pic>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68462" y="1438656"/>
            <a:ext cx="8535986"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a:t>Security upgrades</a:t>
            </a:r>
          </a:p>
          <a:p>
            <a:pPr marL="457200" lvl="1" indent="0">
              <a:spcBef>
                <a:spcPts val="768"/>
              </a:spcBef>
              <a:buNone/>
            </a:pPr>
            <a:r>
              <a:rPr lang="en-AU" sz="2400" dirty="0" smtClean="0"/>
              <a:t>– </a:t>
            </a:r>
            <a:r>
              <a:rPr lang="en-AU" dirty="0" smtClean="0"/>
              <a:t>Tenant allowed to </a:t>
            </a:r>
            <a:r>
              <a:rPr lang="en-AU" dirty="0"/>
              <a:t>make prescribed security upgrades </a:t>
            </a:r>
            <a:r>
              <a:rPr lang="en-AU" dirty="0" smtClean="0"/>
              <a:t>to </a:t>
            </a:r>
            <a:r>
              <a:rPr lang="en-AU" dirty="0"/>
              <a:t>premises without </a:t>
            </a:r>
            <a:r>
              <a:rPr lang="en-AU" dirty="0" smtClean="0"/>
              <a:t>lessor’s </a:t>
            </a:r>
            <a:r>
              <a:rPr lang="en-AU" dirty="0"/>
              <a:t>permission:</a:t>
            </a:r>
          </a:p>
          <a:p>
            <a:pPr lvl="1">
              <a:buFont typeface="Arial" panose="020B0604020202020204" pitchFamily="34" charset="0"/>
              <a:buChar char="•"/>
            </a:pPr>
            <a:r>
              <a:rPr lang="en-AU" sz="2000" dirty="0" smtClean="0"/>
              <a:t>after perpetrator’s </a:t>
            </a:r>
            <a:r>
              <a:rPr lang="en-AU" sz="2000" dirty="0"/>
              <a:t>interest </a:t>
            </a:r>
            <a:r>
              <a:rPr lang="en-AU" sz="2000" dirty="0" smtClean="0"/>
              <a:t>in </a:t>
            </a:r>
            <a:r>
              <a:rPr lang="en-AU" sz="2000" dirty="0"/>
              <a:t>tenancy agreement </a:t>
            </a:r>
            <a:r>
              <a:rPr lang="en-AU" sz="2000" dirty="0" smtClean="0"/>
              <a:t>is terminated</a:t>
            </a:r>
            <a:r>
              <a:rPr lang="en-AU" sz="2000" dirty="0"/>
              <a:t>; or</a:t>
            </a:r>
          </a:p>
          <a:p>
            <a:pPr lvl="1">
              <a:buFont typeface="Arial" panose="020B0604020202020204" pitchFamily="34" charset="0"/>
              <a:buChar char="•"/>
            </a:pPr>
            <a:r>
              <a:rPr lang="en-AU" sz="2000" dirty="0" smtClean="0"/>
              <a:t>if </a:t>
            </a:r>
            <a:r>
              <a:rPr lang="en-AU" sz="2000" dirty="0"/>
              <a:t>it is necessary to prevent </a:t>
            </a:r>
            <a:r>
              <a:rPr lang="en-AU" sz="2000" dirty="0" smtClean="0"/>
              <a:t>family </a:t>
            </a:r>
            <a:r>
              <a:rPr lang="en-AU" sz="2000" dirty="0"/>
              <a:t>violence </a:t>
            </a:r>
            <a:r>
              <a:rPr lang="en-AU" sz="2000" dirty="0" smtClean="0"/>
              <a:t>that the </a:t>
            </a:r>
            <a:r>
              <a:rPr lang="en-AU" sz="2000" dirty="0"/>
              <a:t>tenant suspects on reasonable grounds is likely to be committed against </a:t>
            </a:r>
            <a:r>
              <a:rPr lang="en-AU" sz="2000" dirty="0" smtClean="0"/>
              <a:t>the tenant or </a:t>
            </a:r>
            <a:r>
              <a:rPr lang="en-AU" sz="2000" dirty="0"/>
              <a:t>their dependent.</a:t>
            </a:r>
          </a:p>
          <a:p>
            <a:pPr marL="0" indent="0">
              <a:buNone/>
            </a:pPr>
            <a:r>
              <a:rPr lang="en-AU" sz="2000" dirty="0"/>
              <a:t>	</a:t>
            </a:r>
            <a:r>
              <a:rPr lang="en-AU" sz="2000" dirty="0" smtClean="0"/>
              <a:t>– Cost of repairs is borne by the tenant</a:t>
            </a:r>
          </a:p>
          <a:p>
            <a:pPr marL="0" indent="0">
              <a:buNone/>
            </a:pPr>
            <a:r>
              <a:rPr lang="en-AU" sz="2000" dirty="0" smtClean="0"/>
              <a:t>	– Alterations </a:t>
            </a:r>
            <a:r>
              <a:rPr lang="en-AU" sz="2000" dirty="0"/>
              <a:t>must be made by a qualified </a:t>
            </a:r>
            <a:r>
              <a:rPr lang="en-AU" sz="2000" dirty="0" smtClean="0"/>
              <a:t>tradesperson</a:t>
            </a:r>
          </a:p>
          <a:p>
            <a:pPr marL="0" indent="0">
              <a:buNone/>
            </a:pPr>
            <a:r>
              <a:rPr lang="en-AU" sz="2000" dirty="0" smtClean="0"/>
              <a:t>	– Must </a:t>
            </a:r>
            <a:r>
              <a:rPr lang="en-AU" sz="2000" dirty="0"/>
              <a:t>comply with strata by-laws, and have regard to age </a:t>
            </a:r>
            <a:r>
              <a:rPr lang="en-AU" sz="2000" dirty="0" smtClean="0"/>
              <a:t>          	and character </a:t>
            </a:r>
            <a:r>
              <a:rPr lang="en-AU" sz="2000" dirty="0"/>
              <a:t>of the </a:t>
            </a:r>
            <a:r>
              <a:rPr lang="en-AU" sz="2000" dirty="0" smtClean="0"/>
              <a:t>house</a:t>
            </a:r>
          </a:p>
          <a:p>
            <a:pPr marL="0" indent="0">
              <a:buNone/>
            </a:pPr>
            <a:r>
              <a:rPr lang="en-AU" sz="2000" dirty="0" smtClean="0"/>
              <a:t>	– Tenant must restore </a:t>
            </a:r>
            <a:r>
              <a:rPr lang="en-AU" sz="2000" dirty="0"/>
              <a:t>premises </a:t>
            </a:r>
            <a:r>
              <a:rPr lang="en-AU" sz="2000" dirty="0" smtClean="0"/>
              <a:t>at </a:t>
            </a:r>
            <a:r>
              <a:rPr lang="en-AU" sz="2000" dirty="0"/>
              <a:t>end of </a:t>
            </a:r>
            <a:r>
              <a:rPr lang="en-AU" sz="2000" dirty="0" smtClean="0"/>
              <a:t>tenancy if lessor asks</a:t>
            </a:r>
            <a:endParaRPr lang="en-AU" sz="2000" dirty="0"/>
          </a:p>
          <a:p>
            <a:pPr marL="0" indent="0">
              <a:buNone/>
            </a:pPr>
            <a:endParaRPr lang="en-AU" sz="2000" dirty="0" smtClean="0"/>
          </a:p>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lvl="1"/>
            <a:endParaRPr lang="en-AU" sz="2000" dirty="0"/>
          </a:p>
          <a:p>
            <a:pPr marL="914400" lvl="2" indent="0">
              <a:buNone/>
            </a:pPr>
            <a:endParaRPr lang="en-AU" sz="2000" dirty="0"/>
          </a:p>
          <a:p>
            <a:pPr lvl="2"/>
            <a:endParaRPr lang="en-AU" sz="2000" dirty="0"/>
          </a:p>
          <a:p>
            <a:pPr lvl="2"/>
            <a:endParaRPr lang="en-AU" sz="20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6447" y="4149080"/>
            <a:ext cx="1015946" cy="1522126"/>
          </a:xfrm>
          <a:prstGeom prst="rect">
            <a:avLst/>
          </a:prstGeom>
        </p:spPr>
      </p:pic>
    </p:spTree>
    <p:extLst>
      <p:ext uri="{BB962C8B-B14F-4D97-AF65-F5344CB8AC3E}">
        <p14:creationId xmlns:p14="http://schemas.microsoft.com/office/powerpoint/2010/main" val="143971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68462" y="1628800"/>
            <a:ext cx="9040042"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a:t>Tenancy databases</a:t>
            </a:r>
            <a:endParaRPr lang="en-AU" sz="1400" dirty="0"/>
          </a:p>
          <a:p>
            <a:pPr marL="457200" lvl="1" indent="0">
              <a:spcBef>
                <a:spcPts val="768"/>
              </a:spcBef>
              <a:buNone/>
            </a:pPr>
            <a:r>
              <a:rPr lang="en-AU" sz="2400" dirty="0" smtClean="0"/>
              <a:t>– </a:t>
            </a:r>
            <a:r>
              <a:rPr lang="en-AU" sz="2400" dirty="0"/>
              <a:t>Section 82J of the Act currently allows a tenant to apply to the court to have a tenancy database listing about them wholly or partially removed, amended in a stated way or not listed in a database if the listing is unjust in the circumstances.</a:t>
            </a:r>
          </a:p>
          <a:p>
            <a:pPr lvl="1">
              <a:spcBef>
                <a:spcPts val="768"/>
              </a:spcBef>
              <a:buFont typeface="Arial" panose="020B0604020202020204" pitchFamily="34" charset="0"/>
              <a:buChar char="•"/>
            </a:pPr>
            <a:r>
              <a:rPr lang="en-AU" sz="2400" dirty="0" smtClean="0"/>
              <a:t>The </a:t>
            </a:r>
            <a:r>
              <a:rPr lang="en-AU" sz="2400" dirty="0"/>
              <a:t>Amendment Bill makes clear </a:t>
            </a:r>
            <a:r>
              <a:rPr lang="en-AU" sz="2400" dirty="0" smtClean="0"/>
              <a:t>it </a:t>
            </a:r>
            <a:r>
              <a:rPr lang="en-AU" sz="2400" dirty="0"/>
              <a:t>is unjust to list a person on a tenancy database if the reason for the listing arises out of them being subjected or exposed to family violence</a:t>
            </a:r>
            <a:r>
              <a:rPr lang="en-AU" sz="2400" dirty="0" smtClean="0"/>
              <a:t>.</a:t>
            </a:r>
          </a:p>
          <a:p>
            <a:pPr lvl="1">
              <a:spcBef>
                <a:spcPts val="768"/>
              </a:spcBef>
              <a:buFont typeface="Arial" panose="020B0604020202020204" pitchFamily="34" charset="0"/>
              <a:buChar char="•"/>
            </a:pPr>
            <a:r>
              <a:rPr lang="en-AU" sz="2400" dirty="0"/>
              <a:t>Application to the court would be made on </a:t>
            </a:r>
            <a:r>
              <a:rPr lang="en-AU" sz="2400" dirty="0" smtClean="0"/>
              <a:t>a </a:t>
            </a:r>
            <a:r>
              <a:rPr lang="en-AU" sz="2400" b="1" dirty="0" smtClean="0"/>
              <a:t>Form </a:t>
            </a:r>
            <a:r>
              <a:rPr lang="en-AU" sz="2400" b="1" dirty="0"/>
              <a:t>12</a:t>
            </a:r>
            <a:r>
              <a:rPr lang="en-AU" sz="2400" dirty="0" smtClean="0"/>
              <a:t>.</a:t>
            </a:r>
          </a:p>
          <a:p>
            <a:pPr lvl="1">
              <a:spcBef>
                <a:spcPts val="768"/>
              </a:spcBef>
              <a:buFont typeface="Arial" panose="020B0604020202020204" pitchFamily="34" charset="0"/>
              <a:buChar char="•"/>
            </a:pPr>
            <a:endParaRPr lang="en-AU" sz="2000" dirty="0"/>
          </a:p>
          <a:p>
            <a:pPr marL="0" indent="0">
              <a:buNone/>
            </a:pPr>
            <a:r>
              <a:rPr lang="en-AU" sz="2000" dirty="0"/>
              <a:t>	</a:t>
            </a:r>
            <a:endParaRPr lang="en-AU" sz="2000" dirty="0" smtClean="0"/>
          </a:p>
          <a:p>
            <a:pPr marL="0" indent="0">
              <a:buNone/>
            </a:pPr>
            <a:endParaRPr lang="en-AU" sz="2000" dirty="0" smtClean="0"/>
          </a:p>
          <a:p>
            <a:pPr marL="0" indent="0">
              <a:buNone/>
            </a:pPr>
            <a:endParaRPr lang="en-AU" sz="2000" dirty="0" smtClean="0"/>
          </a:p>
          <a:p>
            <a:pPr marL="0" indent="0">
              <a:buNone/>
            </a:pPr>
            <a:endParaRPr lang="en-AU" sz="2000" dirty="0"/>
          </a:p>
          <a:p>
            <a:pPr marL="0" indent="0">
              <a:buNone/>
            </a:pPr>
            <a:endParaRPr lang="en-AU" sz="2000" dirty="0" smtClean="0"/>
          </a:p>
          <a:p>
            <a:pPr marL="0" indent="0">
              <a:buNone/>
            </a:pPr>
            <a:endParaRPr lang="en-AU" sz="2000" dirty="0"/>
          </a:p>
          <a:p>
            <a:pPr lvl="1"/>
            <a:endParaRPr lang="en-AU" sz="2000" dirty="0"/>
          </a:p>
          <a:p>
            <a:pPr marL="914400" lvl="2" indent="0">
              <a:buNone/>
            </a:pPr>
            <a:endParaRPr lang="en-AU" sz="2000" dirty="0"/>
          </a:p>
          <a:p>
            <a:pPr lvl="2"/>
            <a:endParaRPr lang="en-AU" sz="2000" dirty="0"/>
          </a:p>
          <a:p>
            <a:pPr lvl="2"/>
            <a:endParaRPr lang="en-AU" sz="2000" dirty="0"/>
          </a:p>
          <a:p>
            <a:pPr marL="457200" lvl="1" indent="0">
              <a:spcBef>
                <a:spcPts val="768"/>
              </a:spcBef>
              <a:buNone/>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spTree>
    <p:extLst>
      <p:ext uri="{BB962C8B-B14F-4D97-AF65-F5344CB8AC3E}">
        <p14:creationId xmlns:p14="http://schemas.microsoft.com/office/powerpoint/2010/main" val="73423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100983"/>
            <a:ext cx="904522" cy="1440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4090353"/>
            <a:ext cx="904523" cy="14400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4090353"/>
            <a:ext cx="904522" cy="1440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4090353"/>
            <a:ext cx="904522" cy="14400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4117283"/>
            <a:ext cx="904522" cy="144000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616" y="4109814"/>
            <a:ext cx="904522" cy="1440000"/>
          </a:xfrm>
          <a:prstGeom prst="rect">
            <a:avLst/>
          </a:prstGeom>
        </p:spPr>
      </p:pic>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129766" y="1448566"/>
            <a:ext cx="8546690" cy="2297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smtClean="0"/>
              <a:t>What is changing?</a:t>
            </a:r>
            <a:endParaRPr lang="en-AU" sz="2000" dirty="0" smtClean="0"/>
          </a:p>
          <a:p>
            <a:pPr lvl="1"/>
            <a:r>
              <a:rPr lang="en-AU" dirty="0" smtClean="0"/>
              <a:t>Residential Tenancies Legislation Amendment (Family Violence) Bill 2018 is in Parliament</a:t>
            </a:r>
            <a:endParaRPr lang="en-AU" sz="2000" dirty="0" smtClean="0"/>
          </a:p>
          <a:p>
            <a:pPr lvl="2"/>
            <a:r>
              <a:rPr lang="en-AU" sz="2000" dirty="0" smtClean="0"/>
              <a:t>Amending the </a:t>
            </a:r>
            <a:r>
              <a:rPr lang="en-AU" sz="2000" i="1" dirty="0" smtClean="0"/>
              <a:t>Residential</a:t>
            </a:r>
            <a:r>
              <a:rPr lang="en-AU" sz="2000" i="1" dirty="0"/>
              <a:t> </a:t>
            </a:r>
            <a:r>
              <a:rPr lang="en-AU" sz="2000" i="1" dirty="0" smtClean="0"/>
              <a:t>Tenancies Act (RTA) 1987</a:t>
            </a:r>
            <a:r>
              <a:rPr lang="en-AU" sz="2000" dirty="0" smtClean="0"/>
              <a:t> and the </a:t>
            </a:r>
            <a:r>
              <a:rPr lang="en-AU" sz="2000" i="1" dirty="0" smtClean="0"/>
              <a:t>Residential Parks (Long-stay Tenants) Act 2006</a:t>
            </a:r>
            <a:endParaRPr lang="en-AU" sz="20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72400" y="4077072"/>
            <a:ext cx="904522" cy="144000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23728" y="4100983"/>
            <a:ext cx="904522" cy="1440000"/>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8064" y="4090353"/>
            <a:ext cx="904522" cy="1440000"/>
          </a:xfrm>
          <a:prstGeom prst="rect">
            <a:avLst/>
          </a:prstGeom>
        </p:spPr>
      </p:pic>
      <p:sp>
        <p:nvSpPr>
          <p:cNvPr id="22" name="TextBox 21"/>
          <p:cNvSpPr txBox="1"/>
          <p:nvPr/>
        </p:nvSpPr>
        <p:spPr>
          <a:xfrm>
            <a:off x="6300192" y="5661248"/>
            <a:ext cx="2808312" cy="461665"/>
          </a:xfrm>
          <a:prstGeom prst="rect">
            <a:avLst/>
          </a:prstGeom>
          <a:noFill/>
        </p:spPr>
        <p:txBody>
          <a:bodyPr wrap="square" rtlCol="0">
            <a:spAutoFit/>
          </a:bodyPr>
          <a:lstStyle/>
          <a:p>
            <a:pPr algn="r"/>
            <a:r>
              <a:rPr lang="en-AU" sz="1200" dirty="0" smtClean="0"/>
              <a:t>Thanks to </a:t>
            </a:r>
            <a:r>
              <a:rPr lang="en-AU" sz="1200" b="1" dirty="0" smtClean="0"/>
              <a:t>Legal Aid WA</a:t>
            </a:r>
            <a:r>
              <a:rPr lang="en-AU" sz="1200" dirty="0" smtClean="0"/>
              <a:t> for allowing us to use Blurred Borders cards</a:t>
            </a:r>
            <a:endParaRPr lang="en-AU" sz="1200" dirty="0"/>
          </a:p>
        </p:txBody>
      </p:sp>
    </p:spTree>
    <p:extLst>
      <p:ext uri="{BB962C8B-B14F-4D97-AF65-F5344CB8AC3E}">
        <p14:creationId xmlns:p14="http://schemas.microsoft.com/office/powerpoint/2010/main" val="162162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468312" y="566936"/>
            <a:ext cx="7560072" cy="54939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smtClean="0"/>
              <a:t>Want more information?</a:t>
            </a:r>
            <a:endParaRPr lang="en-AU" sz="1600" dirty="0"/>
          </a:p>
          <a:p>
            <a:pPr marL="457200" lvl="1" indent="0">
              <a:spcBef>
                <a:spcPts val="768"/>
              </a:spcBef>
              <a:buNone/>
            </a:pPr>
            <a:r>
              <a:rPr lang="en-AU" dirty="0"/>
              <a:t>– We </a:t>
            </a:r>
            <a:r>
              <a:rPr lang="en-AU" dirty="0" smtClean="0"/>
              <a:t>have a dedicated web page</a:t>
            </a:r>
          </a:p>
          <a:p>
            <a:pPr marL="457200" lvl="1" indent="0">
              <a:spcBef>
                <a:spcPts val="768"/>
              </a:spcBef>
              <a:buNone/>
            </a:pPr>
            <a:r>
              <a:rPr lang="en-AU" dirty="0" smtClean="0">
                <a:hlinkClick r:id="rId3"/>
              </a:rPr>
              <a:t>www.dmirs.wa.gov.au/familyviolence</a:t>
            </a:r>
            <a:endParaRPr lang="en-AU" dirty="0" smtClean="0"/>
          </a:p>
          <a:p>
            <a:pPr marL="457200" lvl="1" indent="0">
              <a:spcBef>
                <a:spcPts val="768"/>
              </a:spcBef>
              <a:buNone/>
            </a:pPr>
            <a:endParaRPr lang="en-AU" sz="2000" dirty="0" smtClean="0"/>
          </a:p>
          <a:p>
            <a:pPr marL="457200" lvl="1" indent="0">
              <a:spcBef>
                <a:spcPts val="768"/>
              </a:spcBef>
              <a:buNone/>
            </a:pPr>
            <a:r>
              <a:rPr lang="en-AU" sz="2000" dirty="0" smtClean="0"/>
              <a:t>	–Connect, like, follow or share on social</a:t>
            </a:r>
          </a:p>
          <a:p>
            <a:pPr marL="914400" lvl="2" indent="0">
              <a:spcBef>
                <a:spcPts val="768"/>
              </a:spcBef>
              <a:buNone/>
            </a:pPr>
            <a:r>
              <a:rPr lang="en-AU" sz="2000" b="1" dirty="0" smtClean="0"/>
              <a:t>Consumer Protection Western Australia </a:t>
            </a:r>
          </a:p>
          <a:p>
            <a:pPr lvl="2">
              <a:spcBef>
                <a:spcPts val="768"/>
              </a:spcBef>
              <a:buFont typeface="Wingdings" panose="05000000000000000000" pitchFamily="2" charset="2"/>
              <a:buChar char="Ø"/>
            </a:pPr>
            <a:r>
              <a:rPr lang="en-AU" sz="2000" dirty="0" smtClean="0"/>
              <a:t>LinkedIn</a:t>
            </a:r>
          </a:p>
          <a:p>
            <a:pPr lvl="2">
              <a:spcBef>
                <a:spcPts val="768"/>
              </a:spcBef>
              <a:buFont typeface="Wingdings" panose="05000000000000000000" pitchFamily="2" charset="2"/>
              <a:buChar char="Ø"/>
            </a:pPr>
            <a:r>
              <a:rPr lang="en-AU" sz="2000" dirty="0" smtClean="0"/>
              <a:t>Facebook</a:t>
            </a:r>
          </a:p>
          <a:p>
            <a:pPr lvl="2">
              <a:spcBef>
                <a:spcPts val="768"/>
              </a:spcBef>
              <a:buFont typeface="Wingdings" panose="05000000000000000000" pitchFamily="2" charset="2"/>
              <a:buChar char="Ø"/>
            </a:pPr>
            <a:r>
              <a:rPr lang="en-AU" sz="2000" dirty="0" smtClean="0"/>
              <a:t>Instagram</a:t>
            </a:r>
          </a:p>
          <a:p>
            <a:pPr lvl="2">
              <a:spcBef>
                <a:spcPts val="768"/>
              </a:spcBef>
              <a:buFont typeface="Wingdings" panose="05000000000000000000" pitchFamily="2" charset="2"/>
              <a:buChar char="Ø"/>
            </a:pPr>
            <a:r>
              <a:rPr lang="en-AU" sz="2000" dirty="0" smtClean="0"/>
              <a:t>Twitter</a:t>
            </a:r>
          </a:p>
          <a:p>
            <a:pPr lvl="2">
              <a:spcBef>
                <a:spcPts val="768"/>
              </a:spcBef>
              <a:buFont typeface="Wingdings" panose="05000000000000000000" pitchFamily="2" charset="2"/>
              <a:buChar char="Ø"/>
            </a:pPr>
            <a:r>
              <a:rPr lang="en-AU" sz="2000" dirty="0" smtClean="0"/>
              <a:t>YouTube</a:t>
            </a:r>
          </a:p>
          <a:p>
            <a:pPr marL="457200" lvl="1" indent="0">
              <a:buNone/>
            </a:pPr>
            <a:endParaRPr lang="en-AU" sz="2000" dirty="0" smtClean="0"/>
          </a:p>
          <a:p>
            <a:pPr marL="457200" lvl="1" indent="0">
              <a:buNone/>
            </a:pPr>
            <a:endParaRPr lang="en-AU" dirty="0"/>
          </a:p>
          <a:p>
            <a:pPr marL="457200" lvl="1" indent="0">
              <a:buNone/>
            </a:pPr>
            <a:endParaRPr lang="en-AU" sz="1600" dirty="0" smtClean="0"/>
          </a:p>
          <a:p>
            <a:pPr marL="457200" lvl="1" indent="0">
              <a:buNone/>
            </a:pPr>
            <a:endParaRPr lang="en-AU" sz="1600" dirty="0"/>
          </a:p>
          <a:p>
            <a:pPr marL="457200" lvl="1" indent="0">
              <a:buNone/>
            </a:pPr>
            <a:endParaRPr lang="en-AU" sz="16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252984"/>
            </a:xfrm>
            <a:prstGeom prst="rect">
              <a:avLst/>
            </a:prstGeom>
          </p:spPr>
        </p:pic>
        <p:pic>
          <p:nvPicPr>
            <p:cNvPr id="4" name="Picture 3" descr="DMIRS-PowerPoint-Template-June-2017_FINAL-4_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5654" y="3375108"/>
            <a:ext cx="2772692" cy="2772692"/>
          </a:xfrm>
          <a:prstGeom prst="rect">
            <a:avLst/>
          </a:prstGeom>
        </p:spPr>
      </p:pic>
    </p:spTree>
    <p:extLst>
      <p:ext uri="{BB962C8B-B14F-4D97-AF65-F5344CB8AC3E}">
        <p14:creationId xmlns:p14="http://schemas.microsoft.com/office/powerpoint/2010/main" val="213656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129766" y="1448566"/>
            <a:ext cx="8978738" cy="2297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smtClean="0"/>
              <a:t>Where have these changes come from?</a:t>
            </a:r>
            <a:endParaRPr lang="en-AU" sz="2000" dirty="0" smtClean="0"/>
          </a:p>
          <a:p>
            <a:pPr lvl="1"/>
            <a:r>
              <a:rPr lang="en-AU" dirty="0" smtClean="0"/>
              <a:t>The Law Reform Commission of Western Australia</a:t>
            </a:r>
          </a:p>
          <a:p>
            <a:pPr lvl="2"/>
            <a:endParaRPr lang="en-AU" sz="16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8" name="Picture 7"/>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83568" y="2611124"/>
            <a:ext cx="3619812" cy="3527548"/>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004048" y="3175497"/>
            <a:ext cx="3471096" cy="2383922"/>
          </a:xfrm>
          <a:prstGeom prst="rect">
            <a:avLst/>
          </a:prstGeom>
        </p:spPr>
      </p:pic>
    </p:spTree>
    <p:extLst>
      <p:ext uri="{BB962C8B-B14F-4D97-AF65-F5344CB8AC3E}">
        <p14:creationId xmlns:p14="http://schemas.microsoft.com/office/powerpoint/2010/main" val="2939233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3" name="Picture 2" descr="DMIRS-PowerPoint-Template-June-2017_FINAL-4_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52984"/>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2051" name="Picture 3" descr="C:\Users\acavanagh\Pictures\FDV stat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52984"/>
            <a:ext cx="6264696" cy="594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1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179512" y="1340768"/>
            <a:ext cx="8928992" cy="22063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dirty="0" smtClean="0"/>
              <a:t>New options for tenants affected by FDV</a:t>
            </a:r>
          </a:p>
          <a:p>
            <a:pPr marL="0" indent="0">
              <a:buNone/>
            </a:pPr>
            <a:r>
              <a:rPr lang="en-AU" sz="2800" dirty="0" smtClean="0"/>
              <a:t>	–Give 7 days notice to lessor and leave rental</a:t>
            </a:r>
          </a:p>
          <a:p>
            <a:pPr marL="0" indent="0">
              <a:buNone/>
            </a:pPr>
            <a:r>
              <a:rPr lang="en-AU" sz="2800" dirty="0" smtClean="0"/>
              <a:t>	–Apply to court to have perpetrator removed 	from tenancy agreement and remain in the home</a:t>
            </a:r>
          </a:p>
          <a:p>
            <a:pPr marL="0" indent="0">
              <a:buNone/>
            </a:pPr>
            <a:endParaRPr lang="en-AU" sz="2800" dirty="0" smtClean="0"/>
          </a:p>
          <a:p>
            <a:pPr marL="0" indent="0">
              <a:buNone/>
            </a:pPr>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66338"/>
            <a:ext cx="9144000" cy="2626958"/>
          </a:xfrm>
          <a:prstGeom prst="rect">
            <a:avLst/>
          </a:prstGeom>
        </p:spPr>
      </p:pic>
    </p:spTree>
    <p:extLst>
      <p:ext uri="{BB962C8B-B14F-4D97-AF65-F5344CB8AC3E}">
        <p14:creationId xmlns:p14="http://schemas.microsoft.com/office/powerpoint/2010/main" val="38875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981" y="4653136"/>
            <a:ext cx="904523" cy="1440000"/>
          </a:xfrm>
          <a:prstGeom prst="rect">
            <a:avLst/>
          </a:prstGeom>
        </p:spPr>
      </p:pic>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323528" y="1484784"/>
            <a:ext cx="7632848" cy="47000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Other key changes</a:t>
            </a:r>
            <a:endParaRPr lang="en-AU" dirty="0"/>
          </a:p>
          <a:p>
            <a:pPr marL="457200" lvl="1" indent="0">
              <a:buNone/>
            </a:pPr>
            <a:r>
              <a:rPr lang="en-AU" dirty="0" smtClean="0"/>
              <a:t>–The Court will be able </a:t>
            </a:r>
            <a:r>
              <a:rPr lang="en-AU" dirty="0"/>
              <a:t>to assign liability for </a:t>
            </a:r>
            <a:r>
              <a:rPr lang="en-AU" dirty="0" smtClean="0"/>
              <a:t>    damages </a:t>
            </a:r>
            <a:r>
              <a:rPr lang="en-AU" dirty="0"/>
              <a:t>or unpaid rent to </a:t>
            </a:r>
            <a:r>
              <a:rPr lang="en-AU" dirty="0" smtClean="0"/>
              <a:t>the perpetrator.</a:t>
            </a:r>
            <a:endParaRPr lang="en-AU" dirty="0" smtClean="0"/>
          </a:p>
          <a:p>
            <a:pPr marL="457200" lvl="1" indent="0">
              <a:buNone/>
            </a:pPr>
            <a:r>
              <a:rPr lang="en-AU" dirty="0" smtClean="0"/>
              <a:t>–</a:t>
            </a:r>
            <a:r>
              <a:rPr lang="en-AU" sz="2800" dirty="0" smtClean="0"/>
              <a:t>Tenants affected by FDV will be able to:</a:t>
            </a:r>
          </a:p>
          <a:p>
            <a:pPr lvl="1">
              <a:spcBef>
                <a:spcPts val="768"/>
              </a:spcBef>
              <a:buFont typeface="Arial" panose="020B0604020202020204" pitchFamily="34" charset="0"/>
              <a:buChar char="•"/>
            </a:pPr>
            <a:r>
              <a:rPr lang="en-AU" dirty="0" smtClean="0"/>
              <a:t>change </a:t>
            </a:r>
            <a:r>
              <a:rPr lang="en-AU" dirty="0"/>
              <a:t>locks without permission; and</a:t>
            </a:r>
          </a:p>
          <a:p>
            <a:pPr lvl="1">
              <a:spcBef>
                <a:spcPts val="768"/>
              </a:spcBef>
              <a:buFont typeface="Arial" panose="020B0604020202020204" pitchFamily="34" charset="0"/>
              <a:buChar char="•"/>
            </a:pPr>
            <a:r>
              <a:rPr lang="en-AU" dirty="0"/>
              <a:t>make security upgrades at their own </a:t>
            </a:r>
            <a:r>
              <a:rPr lang="en-AU" dirty="0" smtClean="0"/>
              <a:t>cost.</a:t>
            </a:r>
          </a:p>
          <a:p>
            <a:pPr marL="457200" lvl="1" indent="0">
              <a:spcBef>
                <a:spcPts val="768"/>
              </a:spcBef>
              <a:buNone/>
            </a:pPr>
            <a:r>
              <a:rPr lang="en-AU" sz="2400" dirty="0" smtClean="0"/>
              <a:t>–</a:t>
            </a:r>
            <a:r>
              <a:rPr lang="en-AU" dirty="0" smtClean="0"/>
              <a:t>Restriction </a:t>
            </a:r>
            <a:r>
              <a:rPr lang="en-AU" dirty="0"/>
              <a:t>on listing tenants, who are victims of FDV, on tenancy </a:t>
            </a:r>
            <a:r>
              <a:rPr lang="en-AU" dirty="0" smtClean="0"/>
              <a:t>databases.</a:t>
            </a:r>
            <a:endParaRPr lang="en-AU" dirty="0"/>
          </a:p>
          <a:p>
            <a:pPr>
              <a:spcBef>
                <a:spcPts val="768"/>
              </a:spcBef>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3981" y="1484784"/>
            <a:ext cx="904523" cy="1440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981" y="3068960"/>
            <a:ext cx="904523" cy="1440000"/>
          </a:xfrm>
          <a:prstGeom prst="rect">
            <a:avLst/>
          </a:prstGeom>
        </p:spPr>
      </p:pic>
    </p:spTree>
    <p:extLst>
      <p:ext uri="{BB962C8B-B14F-4D97-AF65-F5344CB8AC3E}">
        <p14:creationId xmlns:p14="http://schemas.microsoft.com/office/powerpoint/2010/main" val="58596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313576" y="1412776"/>
            <a:ext cx="8506895" cy="4824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Changes in detail</a:t>
            </a:r>
          </a:p>
          <a:p>
            <a:pPr marL="457200" lvl="1" indent="0">
              <a:buNone/>
            </a:pPr>
            <a:r>
              <a:rPr lang="en-AU" dirty="0" smtClean="0"/>
              <a:t>–What is family violence? (Section 3 of the RTA)</a:t>
            </a:r>
          </a:p>
          <a:p>
            <a:pPr lvl="1">
              <a:buFont typeface="Arial" panose="020B0604020202020204" pitchFamily="34" charset="0"/>
              <a:buChar char="•"/>
            </a:pPr>
            <a:r>
              <a:rPr lang="en-AU" dirty="0" smtClean="0"/>
              <a:t>Family violence has the meaning given in the </a:t>
            </a:r>
            <a:r>
              <a:rPr lang="en-AU" i="1" dirty="0" smtClean="0"/>
              <a:t>Restraining Orders Act 1997</a:t>
            </a:r>
            <a:r>
              <a:rPr lang="en-AU" dirty="0" smtClean="0"/>
              <a:t> section 5A(1).</a:t>
            </a:r>
          </a:p>
          <a:p>
            <a:pPr lvl="1">
              <a:spcBef>
                <a:spcPts val="768"/>
              </a:spcBef>
              <a:buFont typeface="Arial" panose="020B0604020202020204" pitchFamily="34" charset="0"/>
              <a:buChar char="•"/>
            </a:pPr>
            <a:r>
              <a:rPr lang="en-AU" dirty="0"/>
              <a:t>F</a:t>
            </a:r>
            <a:r>
              <a:rPr lang="en-AU" dirty="0" smtClean="0"/>
              <a:t>amily violence is a reference to:   </a:t>
            </a:r>
          </a:p>
          <a:p>
            <a:pPr marL="457200" lvl="1" indent="0">
              <a:spcBef>
                <a:spcPts val="768"/>
              </a:spcBef>
              <a:buNone/>
            </a:pPr>
            <a:r>
              <a:rPr lang="en-AU" sz="2400" dirty="0" smtClean="0"/>
              <a:t>–violence, or a threat of violence, by a person towards a family member of the person; or </a:t>
            </a:r>
          </a:p>
          <a:p>
            <a:pPr marL="457200" lvl="1" indent="0">
              <a:spcBef>
                <a:spcPts val="768"/>
              </a:spcBef>
              <a:buNone/>
            </a:pPr>
            <a:r>
              <a:rPr lang="en-AU" sz="2400" dirty="0" smtClean="0"/>
              <a:t>–any </a:t>
            </a:r>
            <a:r>
              <a:rPr lang="en-AU" sz="2400" dirty="0"/>
              <a:t>other behaviour by the person that coerces </a:t>
            </a:r>
            <a:r>
              <a:rPr lang="en-AU" sz="2400" dirty="0" smtClean="0"/>
              <a:t>or controls </a:t>
            </a:r>
            <a:r>
              <a:rPr lang="en-AU" sz="2400" dirty="0"/>
              <a:t>the family member or causes the member  </a:t>
            </a:r>
            <a:r>
              <a:rPr lang="en-AU" sz="2400" dirty="0" smtClean="0"/>
              <a:t>        to </a:t>
            </a:r>
            <a:r>
              <a:rPr lang="en-AU" sz="2400" dirty="0"/>
              <a:t>be fearful. </a:t>
            </a:r>
          </a:p>
          <a:p>
            <a:pPr marL="457200" lvl="1" indent="0">
              <a:spcBef>
                <a:spcPts val="768"/>
              </a:spcBef>
              <a:buNone/>
            </a:pPr>
            <a:endParaRPr lang="en-AU" dirty="0"/>
          </a:p>
          <a:p>
            <a:pPr>
              <a:spcBef>
                <a:spcPts val="768"/>
              </a:spcBef>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8384" y="4476056"/>
            <a:ext cx="1061086" cy="1689248"/>
          </a:xfrm>
          <a:prstGeom prst="rect">
            <a:avLst/>
          </a:prstGeom>
        </p:spPr>
      </p:pic>
    </p:spTree>
    <p:extLst>
      <p:ext uri="{BB962C8B-B14F-4D97-AF65-F5344CB8AC3E}">
        <p14:creationId xmlns:p14="http://schemas.microsoft.com/office/powerpoint/2010/main" val="5293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107505" y="1438656"/>
            <a:ext cx="7992888" cy="4798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Changes in detail – family</a:t>
            </a:r>
            <a:r>
              <a:rPr lang="en-AU" dirty="0"/>
              <a:t> </a:t>
            </a:r>
            <a:r>
              <a:rPr lang="en-AU" dirty="0" smtClean="0"/>
              <a:t>is 2 persons:</a:t>
            </a:r>
          </a:p>
          <a:p>
            <a:pPr marL="457200" lvl="1" indent="0">
              <a:spcBef>
                <a:spcPts val="768"/>
              </a:spcBef>
              <a:buNone/>
            </a:pPr>
            <a:r>
              <a:rPr lang="en-AU" sz="2400" dirty="0"/>
              <a:t>– </a:t>
            </a:r>
            <a:r>
              <a:rPr lang="en-AU" sz="2400" dirty="0" smtClean="0"/>
              <a:t>who are, </a:t>
            </a:r>
            <a:r>
              <a:rPr lang="en-AU" sz="2400" dirty="0"/>
              <a:t>or </a:t>
            </a:r>
            <a:r>
              <a:rPr lang="en-AU" sz="2400" dirty="0" smtClean="0"/>
              <a:t>were, </a:t>
            </a:r>
            <a:r>
              <a:rPr lang="en-AU" sz="2400" dirty="0"/>
              <a:t>married </a:t>
            </a:r>
            <a:r>
              <a:rPr lang="en-AU" sz="2400" dirty="0" smtClean="0"/>
              <a:t>to, </a:t>
            </a:r>
            <a:r>
              <a:rPr lang="en-AU" sz="2400" dirty="0"/>
              <a:t>in a de facto relationship </a:t>
            </a:r>
            <a:r>
              <a:rPr lang="en-AU" sz="2400" dirty="0" smtClean="0"/>
              <a:t>with, or </a:t>
            </a:r>
            <a:r>
              <a:rPr lang="en-AU" sz="2400" dirty="0"/>
              <a:t>related </a:t>
            </a:r>
            <a:r>
              <a:rPr lang="en-AU" sz="2400" dirty="0" smtClean="0"/>
              <a:t>to, </a:t>
            </a:r>
            <a:r>
              <a:rPr lang="en-AU" sz="2400" dirty="0"/>
              <a:t>each other; or </a:t>
            </a:r>
          </a:p>
          <a:p>
            <a:pPr marL="457200" lvl="1" indent="0">
              <a:spcBef>
                <a:spcPts val="768"/>
              </a:spcBef>
              <a:buNone/>
            </a:pPr>
            <a:r>
              <a:rPr lang="en-AU" sz="2400" dirty="0"/>
              <a:t>– </a:t>
            </a:r>
            <a:r>
              <a:rPr lang="en-AU" sz="2400" dirty="0" smtClean="0"/>
              <a:t>one </a:t>
            </a:r>
            <a:r>
              <a:rPr lang="en-AU" sz="2400" dirty="0"/>
              <a:t>of whom is a child who ordinarily resides, or resided, regularly resides or stays, or resided or stayed, with the other person; or </a:t>
            </a:r>
          </a:p>
          <a:p>
            <a:pPr marL="457200" lvl="1" indent="0">
              <a:spcBef>
                <a:spcPts val="768"/>
              </a:spcBef>
              <a:buNone/>
            </a:pPr>
            <a:r>
              <a:rPr lang="en-AU" sz="2400" dirty="0"/>
              <a:t>– </a:t>
            </a:r>
            <a:r>
              <a:rPr lang="en-AU" sz="2400" dirty="0" smtClean="0"/>
              <a:t>one </a:t>
            </a:r>
            <a:r>
              <a:rPr lang="en-AU" sz="2400" dirty="0"/>
              <a:t>of whom is, or was, a child of whom the other person is a guardian; or </a:t>
            </a:r>
          </a:p>
          <a:p>
            <a:pPr marL="457200" lvl="1" indent="0">
              <a:spcBef>
                <a:spcPts val="768"/>
              </a:spcBef>
              <a:buNone/>
            </a:pPr>
            <a:r>
              <a:rPr lang="en-AU" sz="2400" dirty="0"/>
              <a:t>– </a:t>
            </a:r>
            <a:r>
              <a:rPr lang="en-AU" sz="2400" dirty="0" smtClean="0"/>
              <a:t>who </a:t>
            </a:r>
            <a:r>
              <a:rPr lang="en-AU" sz="2400" dirty="0"/>
              <a:t>have, or had, an intimate personal relationship, or other personal relationship, with each other. </a:t>
            </a:r>
          </a:p>
          <a:p>
            <a:pPr lvl="1">
              <a:spcBef>
                <a:spcPts val="768"/>
              </a:spcBef>
              <a:buFont typeface="Arial" panose="020B0604020202020204" pitchFamily="34" charset="0"/>
              <a:buChar char="•"/>
            </a:pPr>
            <a:endParaRPr lang="en-AU" sz="2400" dirty="0" smtClean="0"/>
          </a:p>
          <a:p>
            <a:pPr marL="457200" lvl="1" indent="0">
              <a:spcBef>
                <a:spcPts val="768"/>
              </a:spcBef>
              <a:buNone/>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0062" y="4653136"/>
            <a:ext cx="938442" cy="1494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504" y="2947000"/>
            <a:ext cx="936000" cy="149011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361" y="1196752"/>
            <a:ext cx="936143" cy="1490340"/>
          </a:xfrm>
          <a:prstGeom prst="rect">
            <a:avLst/>
          </a:prstGeom>
        </p:spPr>
      </p:pic>
    </p:spTree>
    <p:extLst>
      <p:ext uri="{BB962C8B-B14F-4D97-AF65-F5344CB8AC3E}">
        <p14:creationId xmlns:p14="http://schemas.microsoft.com/office/powerpoint/2010/main" val="2076308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7"/>
            <a:ext cx="8229600" cy="1248139"/>
          </a:xfrm>
        </p:spPr>
        <p:txBody>
          <a:bodyPr/>
          <a:lstStyle/>
          <a:p>
            <a:r>
              <a:rPr lang="en-AU" sz="3200" dirty="0" smtClean="0"/>
              <a:t>L2 Heading here</a:t>
            </a:r>
            <a:endParaRPr lang="en-AU" sz="3200" dirty="0"/>
          </a:p>
        </p:txBody>
      </p:sp>
      <p:sp>
        <p:nvSpPr>
          <p:cNvPr id="15" name="Rectangle 3"/>
          <p:cNvSpPr txBox="1">
            <a:spLocks noChangeArrowheads="1"/>
          </p:cNvSpPr>
          <p:nvPr/>
        </p:nvSpPr>
        <p:spPr bwMode="auto">
          <a:xfrm>
            <a:off x="107505" y="1314136"/>
            <a:ext cx="8173416" cy="4824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768"/>
              </a:spcBef>
            </a:pPr>
            <a:r>
              <a:rPr lang="en-AU" dirty="0" smtClean="0"/>
              <a:t>Continued … Who is a family member?</a:t>
            </a:r>
          </a:p>
          <a:p>
            <a:pPr marL="457200" lvl="1" indent="0">
              <a:buNone/>
            </a:pPr>
            <a:r>
              <a:rPr lang="en-AU" dirty="0" smtClean="0"/>
              <a:t>–</a:t>
            </a:r>
            <a:r>
              <a:rPr lang="en-AU" b="1" dirty="0" smtClean="0"/>
              <a:t>Other personal relationship </a:t>
            </a:r>
            <a:r>
              <a:rPr lang="en-AU" dirty="0" smtClean="0"/>
              <a:t>means</a:t>
            </a:r>
          </a:p>
          <a:p>
            <a:pPr marL="742950" lvl="2" indent="-342900" fontAlgn="auto">
              <a:spcBef>
                <a:spcPts val="0"/>
              </a:spcBef>
              <a:spcAft>
                <a:spcPts val="0"/>
              </a:spcAft>
              <a:buFont typeface="Arial" panose="020B0604020202020204" pitchFamily="34" charset="0"/>
              <a:buChar char="•"/>
              <a:defRPr/>
            </a:pPr>
            <a:r>
              <a:rPr lang="en-AU" dirty="0" smtClean="0"/>
              <a:t>a personal relationship </a:t>
            </a:r>
            <a:r>
              <a:rPr lang="en-AU" dirty="0"/>
              <a:t>of a domestic nature in </a:t>
            </a:r>
            <a:r>
              <a:rPr lang="en-AU" dirty="0" smtClean="0"/>
              <a:t>  which </a:t>
            </a:r>
            <a:r>
              <a:rPr lang="en-AU" dirty="0"/>
              <a:t>the lives of the persons are, or were, interrelated and the actions of one person affects, </a:t>
            </a:r>
            <a:r>
              <a:rPr lang="en-AU" dirty="0" smtClean="0"/>
              <a:t>   or </a:t>
            </a:r>
            <a:r>
              <a:rPr lang="en-AU" dirty="0"/>
              <a:t>affected, the </a:t>
            </a:r>
            <a:r>
              <a:rPr lang="en-AU" dirty="0" smtClean="0"/>
              <a:t>other person.</a:t>
            </a:r>
          </a:p>
          <a:p>
            <a:pPr marL="400050" lvl="2" indent="0" fontAlgn="auto">
              <a:spcBef>
                <a:spcPts val="0"/>
              </a:spcBef>
              <a:spcAft>
                <a:spcPts val="0"/>
              </a:spcAft>
              <a:buNone/>
              <a:defRPr/>
            </a:pPr>
            <a:r>
              <a:rPr lang="en-AU" dirty="0"/>
              <a:t>– </a:t>
            </a:r>
            <a:r>
              <a:rPr lang="en-AU" sz="2800" b="1" dirty="0" smtClean="0"/>
              <a:t>Related</a:t>
            </a:r>
            <a:r>
              <a:rPr lang="en-AU" sz="2800" dirty="0" smtClean="0"/>
              <a:t> means</a:t>
            </a:r>
            <a:endParaRPr lang="en-AU" sz="2800" dirty="0"/>
          </a:p>
          <a:p>
            <a:pPr marL="742950" lvl="2" indent="-342900" fontAlgn="auto">
              <a:spcBef>
                <a:spcPts val="0"/>
              </a:spcBef>
              <a:spcAft>
                <a:spcPts val="0"/>
              </a:spcAft>
              <a:buFont typeface="Arial" panose="020B0604020202020204" pitchFamily="34" charset="0"/>
              <a:buChar char="•"/>
              <a:defRPr/>
            </a:pPr>
            <a:r>
              <a:rPr lang="en-AU" dirty="0" smtClean="0"/>
              <a:t>a person is </a:t>
            </a:r>
            <a:r>
              <a:rPr lang="en-AU" dirty="0"/>
              <a:t>related to that person taking into consideration </a:t>
            </a:r>
            <a:r>
              <a:rPr lang="en-AU" dirty="0" smtClean="0"/>
              <a:t>the cultural</a:t>
            </a:r>
            <a:r>
              <a:rPr lang="en-AU" dirty="0"/>
              <a:t>, social or religious backgrounds of the 2 persons; or </a:t>
            </a:r>
            <a:endParaRPr lang="en-AU" dirty="0" smtClean="0"/>
          </a:p>
          <a:p>
            <a:pPr marL="742950" lvl="2" indent="-342900" fontAlgn="auto">
              <a:spcBef>
                <a:spcPts val="0"/>
              </a:spcBef>
              <a:spcAft>
                <a:spcPts val="0"/>
              </a:spcAft>
              <a:buFont typeface="Arial" panose="020B0604020202020204" pitchFamily="34" charset="0"/>
              <a:buChar char="•"/>
              <a:defRPr/>
            </a:pPr>
            <a:r>
              <a:rPr lang="en-AU" dirty="0" smtClean="0"/>
              <a:t>related </a:t>
            </a:r>
            <a:r>
              <a:rPr lang="en-AU" dirty="0"/>
              <a:t>to the person’s </a:t>
            </a:r>
            <a:r>
              <a:rPr lang="en-AU" sz="2400" dirty="0" smtClean="0"/>
              <a:t>spouse </a:t>
            </a:r>
            <a:r>
              <a:rPr lang="en-AU" sz="2400" dirty="0"/>
              <a:t>or former </a:t>
            </a:r>
            <a:r>
              <a:rPr lang="en-AU" sz="2400" dirty="0" smtClean="0"/>
              <a:t>spouse </a:t>
            </a:r>
            <a:r>
              <a:rPr lang="en-AU" sz="2400" dirty="0"/>
              <a:t>or </a:t>
            </a:r>
            <a:r>
              <a:rPr lang="en-AU" sz="2400" dirty="0" smtClean="0"/>
              <a:t>de </a:t>
            </a:r>
            <a:r>
              <a:rPr lang="en-AU" sz="2400" dirty="0"/>
              <a:t>facto partner or former de facto partner. </a:t>
            </a:r>
          </a:p>
          <a:p>
            <a:pPr lvl="1">
              <a:buFont typeface="Arial" panose="020B0604020202020204" pitchFamily="34" charset="0"/>
              <a:buChar char="•"/>
            </a:pPr>
            <a:endParaRPr lang="en-AU" dirty="0" smtClean="0"/>
          </a:p>
          <a:p>
            <a:pPr marL="457200" lvl="1" indent="0">
              <a:buNone/>
            </a:pPr>
            <a:endParaRPr lang="en-AU" dirty="0" smtClean="0"/>
          </a:p>
          <a:p>
            <a:pPr marL="971550" lvl="1" indent="-514350">
              <a:spcBef>
                <a:spcPts val="768"/>
              </a:spcBef>
              <a:buFontTx/>
              <a:buAutoNum type="alphaLcParenR"/>
            </a:pPr>
            <a:endParaRPr lang="en-AU" sz="2400" dirty="0"/>
          </a:p>
          <a:p>
            <a:pPr marL="0" indent="0">
              <a:spcBef>
                <a:spcPts val="768"/>
              </a:spcBef>
              <a:buNone/>
            </a:pPr>
            <a:endParaRPr lang="en-AU" sz="2000" dirty="0"/>
          </a:p>
          <a:p>
            <a:pPr marL="457200" lvl="1" indent="0">
              <a:buNone/>
            </a:pPr>
            <a:endParaRPr lang="en-AU" dirty="0"/>
          </a:p>
          <a:p>
            <a:pPr marL="0" indent="0">
              <a:spcBef>
                <a:spcPts val="768"/>
              </a:spcBef>
              <a:buNone/>
            </a:pPr>
            <a:endParaRPr lang="en-AU" sz="2800" dirty="0" smtClean="0"/>
          </a:p>
          <a:p>
            <a:pPr marL="0" indent="0">
              <a:buNone/>
            </a:pPr>
            <a:endParaRPr lang="en-AU" sz="1600" dirty="0" smtClean="0"/>
          </a:p>
          <a:p>
            <a:pPr lvl="1"/>
            <a:endParaRPr lang="en-AU" sz="1800" dirty="0" smtClean="0"/>
          </a:p>
        </p:txBody>
      </p:sp>
      <p:grpSp>
        <p:nvGrpSpPr>
          <p:cNvPr id="5" name="Group 4"/>
          <p:cNvGrpSpPr/>
          <p:nvPr/>
        </p:nvGrpSpPr>
        <p:grpSpPr>
          <a:xfrm>
            <a:off x="0" y="0"/>
            <a:ext cx="9144000" cy="6858000"/>
            <a:chOff x="0" y="0"/>
            <a:chExt cx="9144000" cy="6858000"/>
          </a:xfrm>
        </p:grpSpPr>
        <p:pic>
          <p:nvPicPr>
            <p:cNvPr id="3" name="Picture 2" descr="DMIRS-PowerPoint-Template-June-2017_FINAL-4_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38656"/>
            </a:xfrm>
            <a:prstGeom prst="rect">
              <a:avLst/>
            </a:prstGeom>
          </p:spPr>
        </p:pic>
        <p:pic>
          <p:nvPicPr>
            <p:cNvPr id="4" name="Picture 3" descr="DMIRS-PowerPoint-Template-June-2017_FINAL-4_3-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8672"/>
              <a:ext cx="9144000" cy="719328"/>
            </a:xfrm>
            <a:prstGeom prst="rect">
              <a:avLst/>
            </a:prstGeom>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920" y="153144"/>
            <a:ext cx="827584" cy="82758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504" y="1196752"/>
            <a:ext cx="938442" cy="14940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2504" y="2924944"/>
            <a:ext cx="936000" cy="149011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2504" y="4648560"/>
            <a:ext cx="936000" cy="1490112"/>
          </a:xfrm>
          <a:prstGeom prst="rect">
            <a:avLst/>
          </a:prstGeom>
        </p:spPr>
      </p:pic>
    </p:spTree>
    <p:extLst>
      <p:ext uri="{BB962C8B-B14F-4D97-AF65-F5344CB8AC3E}">
        <p14:creationId xmlns:p14="http://schemas.microsoft.com/office/powerpoint/2010/main" val="3504804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6.xml.rels>&#65279;<?xml version="1.0" encoding="utf-8"?><Relationships xmlns="http://schemas.openxmlformats.org/package/2006/relationships"><Relationship Type="http://schemas.openxmlformats.org/officeDocument/2006/relationships/customXmlProps" Target="/customXML/itemProps6.xml" Id="Rd3c4172d526e4b2384ade4b889302c76" /></Relationships>
</file>

<file path=customXML/item6.xml><?xml version="1.0" encoding="utf-8"?>
<metadata xmlns="http://www.objective.com/ecm/document/metadata/65F1F92071475276E05315230A0A9CBF" version="1.0.0">
  <systemFields>
    <field name="Objective-Id">
      <value order="0">A26056435</value>
    </field>
    <field name="Objective-Title">
      <value order="0">Consumer Protection FDV presentation for Family Law Pathways Network</value>
    </field>
    <field name="Objective-Description">
      <value order="0"/>
    </field>
    <field name="Objective-CreationStamp">
      <value order="0">2019-02-12T08:44:31Z</value>
    </field>
    <field name="Objective-IsApproved">
      <value order="0">false</value>
    </field>
    <field name="Objective-IsPublished">
      <value order="0">true</value>
    </field>
    <field name="Objective-DatePublished">
      <value order="0">2019-02-12T08:46:12Z</value>
    </field>
    <field name="Objective-ModificationStamp">
      <value order="0">2019-02-12T08:46:12Z</value>
    </field>
    <field name="Objective-Owner">
      <value order="0">CAVANAGH, Alina</value>
    </field>
    <field name="Objective-Path">
      <value order="0">Global Folder:'DMIRS:Industry Regulation and Consumer Protection:Consumer Protection:Administrative Files:Community Relations:Planning:Communications 2016 - 2017:2018 CP Communication Plans:Family violence in residential tenancies amendments:Media and Communications:Presentations and seminars:Family Law Pathways Network</value>
    </field>
    <field name="Objective-Parent">
      <value order="0">Family Law Pathways Network</value>
    </field>
    <field name="Objective-State">
      <value order="0">Published</value>
    </field>
    <field name="Objective-VersionId">
      <value order="0">vA27735380</value>
    </field>
    <field name="Objective-Version">
      <value order="0">1.0</value>
    </field>
    <field name="Objective-VersionNumber">
      <value order="0">1</value>
    </field>
    <field name="Objective-VersionComment">
      <value order="0"/>
    </field>
    <field name="Objective-FileNumber">
      <value order="0">qA962172</value>
    </field>
    <field name="Objective-Classification">
      <value order="0">UNCLASSIFIED</value>
    </field>
    <field name="Objective-Caveats">
      <value order="0"/>
    </field>
  </systemFields>
  <catalogues>
    <catalogue name="Divisional Document Type Catalogue" type="type" ori="id:cA39">
      <field name="Objective-External Reference">
        <value order="0"/>
      </field>
      <field name="Objective-TRIM Record Number">
        <value order="0"/>
      </field>
      <field name="Objective-Foreign Barcode">
        <value order="0"/>
      </field>
      <field name="Objective-Date of Document">
        <value order="0"/>
      </field>
      <field name="Objective-Author">
        <value order="0"/>
      </field>
      <field name="Objective-Archive Box">
        <value order="0"/>
      </field>
      <field name="Objective-Divisional Document Types">
        <value order="0"/>
      </field>
    </catalogue>
  </catalogues>
</metadata>
</file>

<file path=customXML/itemProps6.xml><?xml version="1.0" encoding="utf-8"?>
<ds:datastoreItem xmlns:ds="http://schemas.openxmlformats.org/officeDocument/2006/customXml" ds:itemID="{5745109E-2DDF-40CB-AC2B-FF9B10C90820}">
  <ds:schemaRefs>
    <ds:schemaRef ds:uri="http://www.objective.com/ecm/document/metadata/65F1F92071475276E05315230A0A9CB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920188900BA07345AAF278D2118AC292" ma:contentTypeVersion="32" ma:contentTypeDescription="Create a new document." ma:contentTypeScope="" ma:versionID="1a42627b1d015acfe7cddc822b88e136">
  <xsd:schema xmlns:xsd="http://www.w3.org/2001/XMLSchema" xmlns:xs="http://www.w3.org/2001/XMLSchema" xmlns:p="http://schemas.microsoft.com/office/2006/metadata/properties" xmlns:ns2="dce3ed02-b0cd-470d-9119-e5f1a2533a21" targetNamespace="http://schemas.microsoft.com/office/2006/metadata/properties" ma:root="true" ma:fieldsID="1a6798604cab60e796b5e4eb7c60d6f5"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Travel"/>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000912.Stephen.DANTI</OurDocsDocId>
    <OurDocsVersionCreatedBy xmlns="dce3ed02-b0cd-470d-9119-e5f1a2533a21">MIENVDF</OurDocsVersionCreatedBy>
    <OurDocsIsLocked xmlns="dce3ed02-b0cd-470d-9119-e5f1a2533a21">false</OurDocsIsLocked>
    <OurDocsDocumentType xmlns="dce3ed02-b0cd-470d-9119-e5f1a2533a21">Other</OurDocsDocumentType>
    <OurDocsFileNumbers xmlns="dce3ed02-b0cd-470d-9119-e5f1a2533a21" xsi:nil="true"/>
    <OurDocsLockedOnBehalfOf xmlns="dce3ed02-b0cd-470d-9119-e5f1a2533a21" xsi:nil="true"/>
    <OurDocsDocumentDate xmlns="dce3ed02-b0cd-470d-9119-e5f1a2533a21">2017-02-12T16:00:00+00:00</OurDocsDocumentDate>
    <OurDocsVersionCreatedAt xmlns="dce3ed02-b0cd-470d-9119-e5f1a2533a21">2017-02-23T07:49:21+00:00</OurDocsVersionCreatedAt>
    <OurDocsReleaseClassification xmlns="dce3ed02-b0cd-470d-9119-e5f1a2533a21">Departmental Use Only</OurDocsReleaseClassification>
    <OurDocsTitle xmlns="dce3ed02-b0cd-470d-9119-e5f1a2533a21">AMEC - DG Presentation 2017</OurDocsTitle>
    <OurDocsLocation xmlns="dce3ed02-b0cd-470d-9119-e5f1a2533a21">Perth</OurDocsLocation>
    <OurDocsDescription xmlns="dce3ed02-b0cd-470d-9119-e5f1a2533a21" xsi:nil="true"/>
    <OurDocsVersionReason xmlns="dce3ed02-b0cd-470d-9119-e5f1a2533a21">DE edits 23 Feb 2017</OurDocsVersionReason>
    <OurDocsAuthor xmlns="dce3ed02-b0cd-470d-9119-e5f1a2533a21">Stephen Danti</OurDocsAuthor>
    <OurDocsLockedBy xmlns="dce3ed02-b0cd-470d-9119-e5f1a2533a21" xsi:nil="true"/>
    <OurDocsLockedOn xmlns="dce3ed02-b0cd-470d-9119-e5f1a2533a21" xsi:nil="true"/>
    <OurDocsVersionNumber xmlns="dce3ed02-b0cd-470d-9119-e5f1a2533a21">2</OurDocsVersionNumber>
    <OurDocsDocumentSource xmlns="dce3ed02-b0cd-470d-9119-e5f1a2533a21">Internal</OurDocsDocumentSource>
  </documentManagement>
</p:properti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F79827D3-5DCD-49A9-B1A9-CEA1A3D0848A}">
  <ds:schemaRefs>
    <ds:schemaRef ds:uri="http://schemas.microsoft.com/sharepoint/v3/contenttype/forms"/>
  </ds:schemaRefs>
</ds:datastoreItem>
</file>

<file path=customXml/itemProps2.xml><?xml version="1.0" encoding="utf-8"?>
<ds:datastoreItem xmlns:ds="http://schemas.openxmlformats.org/officeDocument/2006/customXml" ds:itemID="{CE3E298D-E7AE-4006-ADC7-D3D67AEC2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31D92-FDA1-401D-A96F-2847DB2E39EE}">
  <ds:schemaRefs>
    <ds:schemaRef ds:uri="http://purl.org/dc/terms/"/>
    <ds:schemaRef ds:uri="dce3ed02-b0cd-470d-9119-e5f1a2533a2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1273384C-ABC4-47BD-9EB1-9D1A3627C0B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5954</TotalTime>
  <Words>2563</Words>
  <Application>Microsoft Office PowerPoint</Application>
  <PresentationFormat>On-screen Show (4:3)</PresentationFormat>
  <Paragraphs>354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Symbol</vt:lpstr>
      <vt:lpstr>Times New Roman</vt:lpstr>
      <vt:lpstr>Wingdings</vt:lpstr>
      <vt:lpstr>ヒラギノ角ゴ Pro W3</vt:lpstr>
      <vt:lpstr>Custom Design</vt:lpstr>
      <vt:lpstr>Family violence – changes to WA tenancy laws   Presented by Consumer Protection Senior Policy Officer Trish Blake 15 February 2019 for:</vt:lpstr>
      <vt:lpstr>L2 Heading here</vt:lpstr>
      <vt:lpstr>L2 Heading here</vt:lpstr>
      <vt:lpstr>PowerPoint Presentation</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L2 Heading here</vt:lpstr>
      <vt:lpstr>PowerPoint Presentation</vt:lpstr>
    </vt:vector>
  </TitlesOfParts>
  <Company>Department of Industry and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AMEC - DG Presentation 2017</dc:title>
  <dc:creator>Stephen Danti</dc:creator>
  <cp:keywords>DocSrc=Internal&lt;!&gt;VersionNo=1&lt;!&gt;VersionBy=Stephen.LANCE&lt;!&gt;VersionDate=12 Feb 2014 16:36:34&lt;!&gt;Branch=Communications and Marketing&lt;!&gt;Division=Innovative Industry&lt;!&gt;Section=Organisational Development&lt;!&gt;LockedBy=&lt;!&gt;LockedOn=&lt;!&gt;LockedBehalfof=</cp:keywords>
  <dc:description>FileNo=J00391&lt;!&gt;Site=Perth&lt;!&gt;MDNo=&lt;!&gt;DocType=Training&lt;!&gt;DocSec=&lt;!&gt;Owner=stephen.lance&lt;!&gt;Filename=002126.stephen.lance.pptx&lt;!&gt;Project=&lt;!&gt;Group=Approvals&lt;!&gt;SecType=Departmental Use Only</dc:description>
  <cp:lastModifiedBy>CAVANAGH, Alina</cp:lastModifiedBy>
  <cp:revision>495</cp:revision>
  <cp:lastPrinted>2017-03-01T02:14:11Z</cp:lastPrinted>
  <dcterms:created xsi:type="dcterms:W3CDTF">2008-12-18T02:12:08Z</dcterms:created>
  <dcterms:modified xsi:type="dcterms:W3CDTF">2019-02-12T08:44:32Z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ContentTypeId">
    <vt:lpwstr>0x0101000AC6246A9CD2FC45B52DC6FEC0F0AAAA00920188900BA07345AAF278D2118AC292</vt:lpwstr>
  </property>
  <property fmtid="{D5CDD505-2E9C-101B-9397-08002B2CF9AE}" pid="5" name="Objective-Id">
    <vt:lpwstr>A26056435</vt:lpwstr>
  </property>
  <property fmtid="{D5CDD505-2E9C-101B-9397-08002B2CF9AE}" pid="6" name="Objective-Title">
    <vt:lpwstr>Consumer Protection FDV presentation for Family Law Pathways Network</vt:lpwstr>
  </property>
  <property fmtid="{D5CDD505-2E9C-101B-9397-08002B2CF9AE}" pid="7" name="Objective-Description">
    <vt:lpwstr/>
  </property>
  <property fmtid="{D5CDD505-2E9C-101B-9397-08002B2CF9AE}" pid="8" name="Objective-CreationStamp">
    <vt:filetime>2019-02-12T08:45:45Z</vt:filetime>
  </property>
  <property fmtid="{D5CDD505-2E9C-101B-9397-08002B2CF9AE}" pid="9" name="Objective-IsApproved">
    <vt:bool>false</vt:bool>
  </property>
  <property fmtid="{D5CDD505-2E9C-101B-9397-08002B2CF9AE}" pid="10" name="Objective-IsPublished">
    <vt:bool>true</vt:bool>
  </property>
  <property fmtid="{D5CDD505-2E9C-101B-9397-08002B2CF9AE}" pid="11" name="Objective-DatePublished">
    <vt:filetime>2019-02-12T08:46:12Z</vt:filetime>
  </property>
  <property fmtid="{D5CDD505-2E9C-101B-9397-08002B2CF9AE}" pid="12" name="Objective-ModificationStamp">
    <vt:filetime>2019-02-12T08:46:12Z</vt:filetime>
  </property>
  <property fmtid="{D5CDD505-2E9C-101B-9397-08002B2CF9AE}" pid="13" name="Objective-Owner">
    <vt:lpwstr>CAVANAGH, Alina</vt:lpwstr>
  </property>
  <property fmtid="{D5CDD505-2E9C-101B-9397-08002B2CF9AE}" pid="14" name="Objective-Path">
    <vt:lpwstr>Global Folder:'DMIRS:Industry Regulation and Consumer Protection:Consumer Protection:Administrative Files:Community Relations:Planning:Communications 2016 - 2017:2018 CP Communication Plans:Family violence in residential tenancies amendments:Media and Communications:Presentations and seminars:Family Law Pathways Network:</vt:lpwstr>
  </property>
  <property fmtid="{D5CDD505-2E9C-101B-9397-08002B2CF9AE}" pid="15" name="Objective-Parent">
    <vt:lpwstr>Family Law Pathways Network</vt:lpwstr>
  </property>
  <property fmtid="{D5CDD505-2E9C-101B-9397-08002B2CF9AE}" pid="16" name="Objective-State">
    <vt:lpwstr>Published</vt:lpwstr>
  </property>
  <property fmtid="{D5CDD505-2E9C-101B-9397-08002B2CF9AE}" pid="17" name="Objective-VersionId">
    <vt:lpwstr>vA27735380</vt:lpwstr>
  </property>
  <property fmtid="{D5CDD505-2E9C-101B-9397-08002B2CF9AE}" pid="18" name="Objective-Version">
    <vt:lpwstr>1.0</vt:lpwstr>
  </property>
  <property fmtid="{D5CDD505-2E9C-101B-9397-08002B2CF9AE}" pid="19" name="Objective-VersionNumber">
    <vt:r8>1</vt:r8>
  </property>
  <property fmtid="{D5CDD505-2E9C-101B-9397-08002B2CF9AE}" pid="20" name="Objective-VersionComment">
    <vt:lpwstr>First version</vt:lpwstr>
  </property>
  <property fmtid="{D5CDD505-2E9C-101B-9397-08002B2CF9AE}" pid="21" name="Objective-FileNumber">
    <vt:lpwstr>CP02185/2016</vt:lpwstr>
  </property>
  <property fmtid="{D5CDD505-2E9C-101B-9397-08002B2CF9AE}" pid="22" name="Objective-Classification">
    <vt:lpwstr>[Inherited - UNCLASSIFIED]</vt:lpwstr>
  </property>
  <property fmtid="{D5CDD505-2E9C-101B-9397-08002B2CF9AE}" pid="23" name="Objective-Caveats">
    <vt:lpwstr/>
  </property>
  <property fmtid="{D5CDD505-2E9C-101B-9397-08002B2CF9AE}" pid="24" name="Objective-Divisional Document Types">
    <vt:lpwstr/>
  </property>
  <property fmtid="{D5CDD505-2E9C-101B-9397-08002B2CF9AE}" pid="25" name="Objective-External Reference">
    <vt:lpwstr/>
  </property>
  <property fmtid="{D5CDD505-2E9C-101B-9397-08002B2CF9AE}" pid="26" name="Objective-Date of Document">
    <vt:lpwstr/>
  </property>
  <property fmtid="{D5CDD505-2E9C-101B-9397-08002B2CF9AE}" pid="27" name="Objective-TRIM Record Number">
    <vt:lpwstr/>
  </property>
  <property fmtid="{D5CDD505-2E9C-101B-9397-08002B2CF9AE}" pid="28" name="Objective-Foreign Barcode">
    <vt:lpwstr/>
  </property>
  <property fmtid="{D5CDD505-2E9C-101B-9397-08002B2CF9AE}" pid="29" name="Objective-Author">
    <vt:lpwstr/>
  </property>
  <property fmtid="{D5CDD505-2E9C-101B-9397-08002B2CF9AE}" pid="30" name="Objective-Archive Box">
    <vt:lpwstr/>
  </property>
  <property fmtid="{D5CDD505-2E9C-101B-9397-08002B2CF9AE}" pid="31" name="Objective-Comment">
    <vt:lpwstr/>
  </property>
  <property fmtid="{D5CDD505-2E9C-101B-9397-08002B2CF9AE}" pid="32" name="Objective-Divisional Document Types [system]">
    <vt:lpwstr/>
  </property>
  <property fmtid="{D5CDD505-2E9C-101B-9397-08002B2CF9AE}" pid="33" name="Objective-Author [system]">
    <vt:lpwstr/>
  </property>
  <property fmtid="{D5CDD505-2E9C-101B-9397-08002B2CF9AE}" pid="34" name="Objective-Date of Document [system]">
    <vt:lpwstr/>
  </property>
  <property fmtid="{D5CDD505-2E9C-101B-9397-08002B2CF9AE}" pid="35" name="Objective-External Reference [system]">
    <vt:lpwstr/>
  </property>
  <property fmtid="{D5CDD505-2E9C-101B-9397-08002B2CF9AE}" pid="36" name="Objective-Archive Box [system]">
    <vt:lpwstr/>
  </property>
  <property fmtid="{D5CDD505-2E9C-101B-9397-08002B2CF9AE}" pid="37" name="Objective-TRIM Record Number [system]">
    <vt:lpwstr/>
  </property>
  <property fmtid="{D5CDD505-2E9C-101B-9397-08002B2CF9AE}" pid="38" name="Objective-Foreign Barcode [system]">
    <vt:lpwstr/>
  </property>
</Properties>
</file>