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handoutMasterIdLst>
    <p:handoutMasterId r:id="rId50"/>
  </p:handoutMasterIdLst>
  <p:sldIdLst>
    <p:sldId id="256" r:id="rId2"/>
    <p:sldId id="313" r:id="rId3"/>
    <p:sldId id="315" r:id="rId4"/>
    <p:sldId id="257" r:id="rId5"/>
    <p:sldId id="299" r:id="rId6"/>
    <p:sldId id="261" r:id="rId7"/>
    <p:sldId id="263" r:id="rId8"/>
    <p:sldId id="265" r:id="rId9"/>
    <p:sldId id="317" r:id="rId10"/>
    <p:sldId id="316" r:id="rId11"/>
    <p:sldId id="266" r:id="rId12"/>
    <p:sldId id="312" r:id="rId13"/>
    <p:sldId id="272" r:id="rId14"/>
    <p:sldId id="273" r:id="rId15"/>
    <p:sldId id="302" r:id="rId16"/>
    <p:sldId id="275" r:id="rId17"/>
    <p:sldId id="303" r:id="rId18"/>
    <p:sldId id="276" r:id="rId19"/>
    <p:sldId id="306" r:id="rId20"/>
    <p:sldId id="305" r:id="rId21"/>
    <p:sldId id="278" r:id="rId22"/>
    <p:sldId id="279" r:id="rId23"/>
    <p:sldId id="307" r:id="rId24"/>
    <p:sldId id="281" r:id="rId25"/>
    <p:sldId id="282" r:id="rId26"/>
    <p:sldId id="283" r:id="rId27"/>
    <p:sldId id="284" r:id="rId28"/>
    <p:sldId id="285" r:id="rId29"/>
    <p:sldId id="286" r:id="rId30"/>
    <p:sldId id="287" r:id="rId31"/>
    <p:sldId id="311" r:id="rId32"/>
    <p:sldId id="288" r:id="rId33"/>
    <p:sldId id="290" r:id="rId34"/>
    <p:sldId id="301" r:id="rId35"/>
    <p:sldId id="291" r:id="rId36"/>
    <p:sldId id="292" r:id="rId37"/>
    <p:sldId id="293" r:id="rId38"/>
    <p:sldId id="294" r:id="rId39"/>
    <p:sldId id="295" r:id="rId40"/>
    <p:sldId id="296" r:id="rId41"/>
    <p:sldId id="297" r:id="rId42"/>
    <p:sldId id="318" r:id="rId43"/>
    <p:sldId id="308" r:id="rId44"/>
    <p:sldId id="298" r:id="rId45"/>
    <p:sldId id="309" r:id="rId46"/>
    <p:sldId id="269" r:id="rId47"/>
    <p:sldId id="314" r:id="rId4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105" d="100"/>
          <a:sy n="105" d="100"/>
        </p:scale>
        <p:origin x="-178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E9C81F7-1EE6-4A44-8363-FD3E93FEE9E8}" type="datetimeFigureOut">
              <a:rPr lang="en-AU" smtClean="0"/>
              <a:t>30/05/2018</a:t>
            </a:fld>
            <a:endParaRPr lang="en-AU"/>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8E57283-6CD3-4384-965C-56D115507675}" type="slidenum">
              <a:rPr lang="en-AU" smtClean="0"/>
              <a:t>‹#›</a:t>
            </a:fld>
            <a:endParaRPr lang="en-AU"/>
          </a:p>
        </p:txBody>
      </p:sp>
    </p:spTree>
    <p:extLst>
      <p:ext uri="{BB962C8B-B14F-4D97-AF65-F5344CB8AC3E}">
        <p14:creationId xmlns:p14="http://schemas.microsoft.com/office/powerpoint/2010/main" val="240579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1225BDE-81BE-42EF-9EE6-4FA6D90E0079}" type="datetimeFigureOut">
              <a:rPr lang="en-AU" smtClean="0"/>
              <a:t>30/05/2018</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73F9585-703B-4DA4-A4B9-F93E199CD111}" type="slidenum">
              <a:rPr lang="en-AU" smtClean="0"/>
              <a:t>‹#›</a:t>
            </a:fld>
            <a:endParaRPr lang="en-AU"/>
          </a:p>
        </p:txBody>
      </p:sp>
    </p:spTree>
    <p:extLst>
      <p:ext uri="{BB962C8B-B14F-4D97-AF65-F5344CB8AC3E}">
        <p14:creationId xmlns:p14="http://schemas.microsoft.com/office/powerpoint/2010/main" val="333690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a:t>
            </a:fld>
            <a:endParaRPr lang="en-AU"/>
          </a:p>
        </p:txBody>
      </p:sp>
    </p:spTree>
    <p:extLst>
      <p:ext uri="{BB962C8B-B14F-4D97-AF65-F5344CB8AC3E}">
        <p14:creationId xmlns:p14="http://schemas.microsoft.com/office/powerpoint/2010/main" val="3317974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12</a:t>
            </a:fld>
            <a:endParaRPr lang="en-AU"/>
          </a:p>
        </p:txBody>
      </p:sp>
    </p:spTree>
    <p:extLst>
      <p:ext uri="{BB962C8B-B14F-4D97-AF65-F5344CB8AC3E}">
        <p14:creationId xmlns:p14="http://schemas.microsoft.com/office/powerpoint/2010/main" val="1772329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13</a:t>
            </a:fld>
            <a:endParaRPr lang="en-AU"/>
          </a:p>
        </p:txBody>
      </p:sp>
    </p:spTree>
    <p:extLst>
      <p:ext uri="{BB962C8B-B14F-4D97-AF65-F5344CB8AC3E}">
        <p14:creationId xmlns:p14="http://schemas.microsoft.com/office/powerpoint/2010/main" val="2626579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14</a:t>
            </a:fld>
            <a:endParaRPr lang="en-AU"/>
          </a:p>
        </p:txBody>
      </p:sp>
    </p:spTree>
    <p:extLst>
      <p:ext uri="{BB962C8B-B14F-4D97-AF65-F5344CB8AC3E}">
        <p14:creationId xmlns:p14="http://schemas.microsoft.com/office/powerpoint/2010/main" val="3673187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15</a:t>
            </a:fld>
            <a:endParaRPr lang="en-AU"/>
          </a:p>
        </p:txBody>
      </p:sp>
    </p:spTree>
    <p:extLst>
      <p:ext uri="{BB962C8B-B14F-4D97-AF65-F5344CB8AC3E}">
        <p14:creationId xmlns:p14="http://schemas.microsoft.com/office/powerpoint/2010/main" val="3806981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16</a:t>
            </a:fld>
            <a:endParaRPr lang="en-AU"/>
          </a:p>
        </p:txBody>
      </p:sp>
    </p:spTree>
    <p:extLst>
      <p:ext uri="{BB962C8B-B14F-4D97-AF65-F5344CB8AC3E}">
        <p14:creationId xmlns:p14="http://schemas.microsoft.com/office/powerpoint/2010/main" val="3088556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17</a:t>
            </a:fld>
            <a:endParaRPr lang="en-AU"/>
          </a:p>
        </p:txBody>
      </p:sp>
    </p:spTree>
    <p:extLst>
      <p:ext uri="{BB962C8B-B14F-4D97-AF65-F5344CB8AC3E}">
        <p14:creationId xmlns:p14="http://schemas.microsoft.com/office/powerpoint/2010/main" val="810768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18</a:t>
            </a:fld>
            <a:endParaRPr lang="en-AU"/>
          </a:p>
        </p:txBody>
      </p:sp>
    </p:spTree>
    <p:extLst>
      <p:ext uri="{BB962C8B-B14F-4D97-AF65-F5344CB8AC3E}">
        <p14:creationId xmlns:p14="http://schemas.microsoft.com/office/powerpoint/2010/main" val="3985873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19</a:t>
            </a:fld>
            <a:endParaRPr lang="en-AU"/>
          </a:p>
        </p:txBody>
      </p:sp>
    </p:spTree>
    <p:extLst>
      <p:ext uri="{BB962C8B-B14F-4D97-AF65-F5344CB8AC3E}">
        <p14:creationId xmlns:p14="http://schemas.microsoft.com/office/powerpoint/2010/main" val="3213698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20</a:t>
            </a:fld>
            <a:endParaRPr lang="en-AU"/>
          </a:p>
        </p:txBody>
      </p:sp>
    </p:spTree>
    <p:extLst>
      <p:ext uri="{BB962C8B-B14F-4D97-AF65-F5344CB8AC3E}">
        <p14:creationId xmlns:p14="http://schemas.microsoft.com/office/powerpoint/2010/main" val="1038627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21</a:t>
            </a:fld>
            <a:endParaRPr lang="en-AU"/>
          </a:p>
        </p:txBody>
      </p:sp>
    </p:spTree>
    <p:extLst>
      <p:ext uri="{BB962C8B-B14F-4D97-AF65-F5344CB8AC3E}">
        <p14:creationId xmlns:p14="http://schemas.microsoft.com/office/powerpoint/2010/main" val="2342428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a:t>
            </a:fld>
            <a:endParaRPr lang="en-AU"/>
          </a:p>
        </p:txBody>
      </p:sp>
    </p:spTree>
    <p:extLst>
      <p:ext uri="{BB962C8B-B14F-4D97-AF65-F5344CB8AC3E}">
        <p14:creationId xmlns:p14="http://schemas.microsoft.com/office/powerpoint/2010/main" val="33865189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22</a:t>
            </a:fld>
            <a:endParaRPr lang="en-AU"/>
          </a:p>
        </p:txBody>
      </p:sp>
    </p:spTree>
    <p:extLst>
      <p:ext uri="{BB962C8B-B14F-4D97-AF65-F5344CB8AC3E}">
        <p14:creationId xmlns:p14="http://schemas.microsoft.com/office/powerpoint/2010/main" val="168786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23</a:t>
            </a:fld>
            <a:endParaRPr lang="en-AU"/>
          </a:p>
        </p:txBody>
      </p:sp>
    </p:spTree>
    <p:extLst>
      <p:ext uri="{BB962C8B-B14F-4D97-AF65-F5344CB8AC3E}">
        <p14:creationId xmlns:p14="http://schemas.microsoft.com/office/powerpoint/2010/main" val="38639358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24</a:t>
            </a:fld>
            <a:endParaRPr lang="en-AU"/>
          </a:p>
        </p:txBody>
      </p:sp>
    </p:spTree>
    <p:extLst>
      <p:ext uri="{BB962C8B-B14F-4D97-AF65-F5344CB8AC3E}">
        <p14:creationId xmlns:p14="http://schemas.microsoft.com/office/powerpoint/2010/main" val="2205332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25</a:t>
            </a:fld>
            <a:endParaRPr lang="en-AU"/>
          </a:p>
        </p:txBody>
      </p:sp>
    </p:spTree>
    <p:extLst>
      <p:ext uri="{BB962C8B-B14F-4D97-AF65-F5344CB8AC3E}">
        <p14:creationId xmlns:p14="http://schemas.microsoft.com/office/powerpoint/2010/main" val="9450107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26</a:t>
            </a:fld>
            <a:endParaRPr lang="en-AU"/>
          </a:p>
        </p:txBody>
      </p:sp>
    </p:spTree>
    <p:extLst>
      <p:ext uri="{BB962C8B-B14F-4D97-AF65-F5344CB8AC3E}">
        <p14:creationId xmlns:p14="http://schemas.microsoft.com/office/powerpoint/2010/main" val="2000996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27</a:t>
            </a:fld>
            <a:endParaRPr lang="en-AU"/>
          </a:p>
        </p:txBody>
      </p:sp>
    </p:spTree>
    <p:extLst>
      <p:ext uri="{BB962C8B-B14F-4D97-AF65-F5344CB8AC3E}">
        <p14:creationId xmlns:p14="http://schemas.microsoft.com/office/powerpoint/2010/main" val="456401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28</a:t>
            </a:fld>
            <a:endParaRPr lang="en-AU"/>
          </a:p>
        </p:txBody>
      </p:sp>
    </p:spTree>
    <p:extLst>
      <p:ext uri="{BB962C8B-B14F-4D97-AF65-F5344CB8AC3E}">
        <p14:creationId xmlns:p14="http://schemas.microsoft.com/office/powerpoint/2010/main" val="7224631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29</a:t>
            </a:fld>
            <a:endParaRPr lang="en-AU"/>
          </a:p>
        </p:txBody>
      </p:sp>
    </p:spTree>
    <p:extLst>
      <p:ext uri="{BB962C8B-B14F-4D97-AF65-F5344CB8AC3E}">
        <p14:creationId xmlns:p14="http://schemas.microsoft.com/office/powerpoint/2010/main" val="5523812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30</a:t>
            </a:fld>
            <a:endParaRPr lang="en-AU"/>
          </a:p>
        </p:txBody>
      </p:sp>
    </p:spTree>
    <p:extLst>
      <p:ext uri="{BB962C8B-B14F-4D97-AF65-F5344CB8AC3E}">
        <p14:creationId xmlns:p14="http://schemas.microsoft.com/office/powerpoint/2010/main" val="6908157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31</a:t>
            </a:fld>
            <a:endParaRPr lang="en-AU"/>
          </a:p>
        </p:txBody>
      </p:sp>
    </p:spTree>
    <p:extLst>
      <p:ext uri="{BB962C8B-B14F-4D97-AF65-F5344CB8AC3E}">
        <p14:creationId xmlns:p14="http://schemas.microsoft.com/office/powerpoint/2010/main" val="1856796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a:t>
            </a:fld>
            <a:endParaRPr lang="en-AU"/>
          </a:p>
        </p:txBody>
      </p:sp>
    </p:spTree>
    <p:extLst>
      <p:ext uri="{BB962C8B-B14F-4D97-AF65-F5344CB8AC3E}">
        <p14:creationId xmlns:p14="http://schemas.microsoft.com/office/powerpoint/2010/main" val="10940657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32</a:t>
            </a:fld>
            <a:endParaRPr lang="en-AU"/>
          </a:p>
        </p:txBody>
      </p:sp>
    </p:spTree>
    <p:extLst>
      <p:ext uri="{BB962C8B-B14F-4D97-AF65-F5344CB8AC3E}">
        <p14:creationId xmlns:p14="http://schemas.microsoft.com/office/powerpoint/2010/main" val="37495922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33</a:t>
            </a:fld>
            <a:endParaRPr lang="en-AU"/>
          </a:p>
        </p:txBody>
      </p:sp>
    </p:spTree>
    <p:extLst>
      <p:ext uri="{BB962C8B-B14F-4D97-AF65-F5344CB8AC3E}">
        <p14:creationId xmlns:p14="http://schemas.microsoft.com/office/powerpoint/2010/main" val="41351315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34</a:t>
            </a:fld>
            <a:endParaRPr lang="en-AU"/>
          </a:p>
        </p:txBody>
      </p:sp>
    </p:spTree>
    <p:extLst>
      <p:ext uri="{BB962C8B-B14F-4D97-AF65-F5344CB8AC3E}">
        <p14:creationId xmlns:p14="http://schemas.microsoft.com/office/powerpoint/2010/main" val="33116009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35</a:t>
            </a:fld>
            <a:endParaRPr lang="en-AU"/>
          </a:p>
        </p:txBody>
      </p:sp>
    </p:spTree>
    <p:extLst>
      <p:ext uri="{BB962C8B-B14F-4D97-AF65-F5344CB8AC3E}">
        <p14:creationId xmlns:p14="http://schemas.microsoft.com/office/powerpoint/2010/main" val="872141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36</a:t>
            </a:fld>
            <a:endParaRPr lang="en-AU"/>
          </a:p>
        </p:txBody>
      </p:sp>
    </p:spTree>
    <p:extLst>
      <p:ext uri="{BB962C8B-B14F-4D97-AF65-F5344CB8AC3E}">
        <p14:creationId xmlns:p14="http://schemas.microsoft.com/office/powerpoint/2010/main" val="1105527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37</a:t>
            </a:fld>
            <a:endParaRPr lang="en-AU"/>
          </a:p>
        </p:txBody>
      </p:sp>
    </p:spTree>
    <p:extLst>
      <p:ext uri="{BB962C8B-B14F-4D97-AF65-F5344CB8AC3E}">
        <p14:creationId xmlns:p14="http://schemas.microsoft.com/office/powerpoint/2010/main" val="38636311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38</a:t>
            </a:fld>
            <a:endParaRPr lang="en-AU"/>
          </a:p>
        </p:txBody>
      </p:sp>
    </p:spTree>
    <p:extLst>
      <p:ext uri="{BB962C8B-B14F-4D97-AF65-F5344CB8AC3E}">
        <p14:creationId xmlns:p14="http://schemas.microsoft.com/office/powerpoint/2010/main" val="39672554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39</a:t>
            </a:fld>
            <a:endParaRPr lang="en-AU"/>
          </a:p>
        </p:txBody>
      </p:sp>
    </p:spTree>
    <p:extLst>
      <p:ext uri="{BB962C8B-B14F-4D97-AF65-F5344CB8AC3E}">
        <p14:creationId xmlns:p14="http://schemas.microsoft.com/office/powerpoint/2010/main" val="38225053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40</a:t>
            </a:fld>
            <a:endParaRPr lang="en-AU"/>
          </a:p>
        </p:txBody>
      </p:sp>
    </p:spTree>
    <p:extLst>
      <p:ext uri="{BB962C8B-B14F-4D97-AF65-F5344CB8AC3E}">
        <p14:creationId xmlns:p14="http://schemas.microsoft.com/office/powerpoint/2010/main" val="13614797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41</a:t>
            </a:fld>
            <a:endParaRPr lang="en-AU"/>
          </a:p>
        </p:txBody>
      </p:sp>
    </p:spTree>
    <p:extLst>
      <p:ext uri="{BB962C8B-B14F-4D97-AF65-F5344CB8AC3E}">
        <p14:creationId xmlns:p14="http://schemas.microsoft.com/office/powerpoint/2010/main" val="3507456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a:t>
            </a:fld>
            <a:endParaRPr lang="en-AU"/>
          </a:p>
        </p:txBody>
      </p:sp>
    </p:spTree>
    <p:extLst>
      <p:ext uri="{BB962C8B-B14F-4D97-AF65-F5344CB8AC3E}">
        <p14:creationId xmlns:p14="http://schemas.microsoft.com/office/powerpoint/2010/main" val="25051880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43</a:t>
            </a:fld>
            <a:endParaRPr lang="en-AU"/>
          </a:p>
        </p:txBody>
      </p:sp>
    </p:spTree>
    <p:extLst>
      <p:ext uri="{BB962C8B-B14F-4D97-AF65-F5344CB8AC3E}">
        <p14:creationId xmlns:p14="http://schemas.microsoft.com/office/powerpoint/2010/main" val="25956108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44</a:t>
            </a:fld>
            <a:endParaRPr lang="en-AU"/>
          </a:p>
        </p:txBody>
      </p:sp>
    </p:spTree>
    <p:extLst>
      <p:ext uri="{BB962C8B-B14F-4D97-AF65-F5344CB8AC3E}">
        <p14:creationId xmlns:p14="http://schemas.microsoft.com/office/powerpoint/2010/main" val="13030257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45</a:t>
            </a:fld>
            <a:endParaRPr lang="en-AU"/>
          </a:p>
        </p:txBody>
      </p:sp>
    </p:spTree>
    <p:extLst>
      <p:ext uri="{BB962C8B-B14F-4D97-AF65-F5344CB8AC3E}">
        <p14:creationId xmlns:p14="http://schemas.microsoft.com/office/powerpoint/2010/main" val="26257642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46</a:t>
            </a:fld>
            <a:endParaRPr lang="en-AU"/>
          </a:p>
        </p:txBody>
      </p:sp>
    </p:spTree>
    <p:extLst>
      <p:ext uri="{BB962C8B-B14F-4D97-AF65-F5344CB8AC3E}">
        <p14:creationId xmlns:p14="http://schemas.microsoft.com/office/powerpoint/2010/main" val="33166612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47</a:t>
            </a:fld>
            <a:endParaRPr lang="en-AU"/>
          </a:p>
        </p:txBody>
      </p:sp>
    </p:spTree>
    <p:extLst>
      <p:ext uri="{BB962C8B-B14F-4D97-AF65-F5344CB8AC3E}">
        <p14:creationId xmlns:p14="http://schemas.microsoft.com/office/powerpoint/2010/main" val="1397909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5</a:t>
            </a:fld>
            <a:endParaRPr lang="en-AU"/>
          </a:p>
        </p:txBody>
      </p:sp>
    </p:spTree>
    <p:extLst>
      <p:ext uri="{BB962C8B-B14F-4D97-AF65-F5344CB8AC3E}">
        <p14:creationId xmlns:p14="http://schemas.microsoft.com/office/powerpoint/2010/main" val="3181847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6</a:t>
            </a:fld>
            <a:endParaRPr lang="en-AU"/>
          </a:p>
        </p:txBody>
      </p:sp>
    </p:spTree>
    <p:extLst>
      <p:ext uri="{BB962C8B-B14F-4D97-AF65-F5344CB8AC3E}">
        <p14:creationId xmlns:p14="http://schemas.microsoft.com/office/powerpoint/2010/main" val="2190848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7</a:t>
            </a:fld>
            <a:endParaRPr lang="en-AU"/>
          </a:p>
        </p:txBody>
      </p:sp>
    </p:spTree>
    <p:extLst>
      <p:ext uri="{BB962C8B-B14F-4D97-AF65-F5344CB8AC3E}">
        <p14:creationId xmlns:p14="http://schemas.microsoft.com/office/powerpoint/2010/main" val="2816175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8</a:t>
            </a:fld>
            <a:endParaRPr lang="en-AU"/>
          </a:p>
        </p:txBody>
      </p:sp>
    </p:spTree>
    <p:extLst>
      <p:ext uri="{BB962C8B-B14F-4D97-AF65-F5344CB8AC3E}">
        <p14:creationId xmlns:p14="http://schemas.microsoft.com/office/powerpoint/2010/main" val="3060351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73F9585-703B-4DA4-A4B9-F93E199CD111}" type="slidenum">
              <a:rPr lang="en-AU" smtClean="0"/>
              <a:t>11</a:t>
            </a:fld>
            <a:endParaRPr lang="en-AU"/>
          </a:p>
        </p:txBody>
      </p:sp>
    </p:spTree>
    <p:extLst>
      <p:ext uri="{BB962C8B-B14F-4D97-AF65-F5344CB8AC3E}">
        <p14:creationId xmlns:p14="http://schemas.microsoft.com/office/powerpoint/2010/main" val="3389893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9E1541-27E6-4440-A49A-E1174FD1DD0F}" type="datetimeFigureOut">
              <a:rPr lang="en-AU" smtClean="0"/>
              <a:t>30/05/2018</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0ED4561E-40BC-42DB-817C-80E10D1A0E1B}"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9E1541-27E6-4440-A49A-E1174FD1DD0F}" type="datetimeFigureOut">
              <a:rPr lang="en-AU" smtClean="0"/>
              <a:t>30/05/2018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9E1541-27E6-4440-A49A-E1174FD1DD0F}" type="datetimeFigureOut">
              <a:rPr lang="en-AU" smtClean="0"/>
              <a:t>30/05/2018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9E1541-27E6-4440-A49A-E1174FD1DD0F}" type="datetimeFigureOut">
              <a:rPr lang="en-AU" smtClean="0"/>
              <a:t>30/05/2018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29E1541-27E6-4440-A49A-E1174FD1DD0F}" type="datetimeFigureOut">
              <a:rPr lang="en-AU" smtClean="0"/>
              <a:t>30/05/2018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D4561E-40BC-42DB-817C-80E10D1A0E1B}"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9E1541-27E6-4440-A49A-E1174FD1DD0F}" type="datetimeFigureOut">
              <a:rPr lang="en-AU" smtClean="0"/>
              <a:t>30/05/2018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9E1541-27E6-4440-A49A-E1174FD1DD0F}" type="datetimeFigureOut">
              <a:rPr lang="en-AU" smtClean="0"/>
              <a:t>30/05/2018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9E1541-27E6-4440-A49A-E1174FD1DD0F}" type="datetimeFigureOut">
              <a:rPr lang="en-AU" smtClean="0"/>
              <a:t>30/05/2018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E1541-27E6-4440-A49A-E1174FD1DD0F}" type="datetimeFigureOut">
              <a:rPr lang="en-AU" smtClean="0"/>
              <a:t>30/05/2018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9E1541-27E6-4440-A49A-E1174FD1DD0F}" type="datetimeFigureOut">
              <a:rPr lang="en-AU" smtClean="0"/>
              <a:t>30/05/2018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ED4561E-40BC-42DB-817C-80E10D1A0E1B}"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29E1541-27E6-4440-A49A-E1174FD1DD0F}" type="datetimeFigureOut">
              <a:rPr lang="en-AU" smtClean="0"/>
              <a:t>30/05/2018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0ED4561E-40BC-42DB-817C-80E10D1A0E1B}" type="slidenum">
              <a:rPr lang="en-AU" smtClean="0"/>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9E1541-27E6-4440-A49A-E1174FD1DD0F}" type="datetimeFigureOut">
              <a:rPr lang="en-AU" smtClean="0"/>
              <a:t>30/05/2018</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D4561E-40BC-42DB-817C-80E10D1A0E1B}" type="slidenum">
              <a:rPr lang="en-AU" smtClean="0"/>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gVUZma7L8TU"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d5bv02MopFU" TargetMode="External"/><Relationship Id="rId5" Type="http://schemas.openxmlformats.org/officeDocument/2006/relationships/image" Target="../media/image2.png"/><Relationship Id="rId4" Type="http://schemas.openxmlformats.org/officeDocument/2006/relationships/hyperlink" Target="https://www.youtube.com/watch?v=d5bv02MopFU"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Fathering and attachment</a:t>
            </a:r>
          </a:p>
        </p:txBody>
      </p:sp>
      <p:sp>
        <p:nvSpPr>
          <p:cNvPr id="3" name="Subtitle 2"/>
          <p:cNvSpPr>
            <a:spLocks noGrp="1"/>
          </p:cNvSpPr>
          <p:nvPr>
            <p:ph type="subTitle" idx="1"/>
          </p:nvPr>
        </p:nvSpPr>
        <p:spPr/>
        <p:txBody>
          <a:bodyPr>
            <a:normAutofit/>
          </a:bodyPr>
          <a:lstStyle/>
          <a:p>
            <a:r>
              <a:rPr lang="en-AU" dirty="0" smtClean="0"/>
              <a:t>Kevin Hanavan</a:t>
            </a:r>
          </a:p>
          <a:p>
            <a:r>
              <a:rPr lang="en-AU" dirty="0"/>
              <a:t>Family Law Pathways </a:t>
            </a:r>
            <a:r>
              <a:rPr lang="en-AU" dirty="0" smtClean="0"/>
              <a:t>Conference</a:t>
            </a:r>
          </a:p>
          <a:p>
            <a:r>
              <a:rPr lang="en-AU" dirty="0" smtClean="0"/>
              <a:t>31 May 2018</a:t>
            </a:r>
            <a:endParaRPr lang="en-AU" dirty="0"/>
          </a:p>
        </p:txBody>
      </p:sp>
    </p:spTree>
    <p:extLst>
      <p:ext uri="{BB962C8B-B14F-4D97-AF65-F5344CB8AC3E}">
        <p14:creationId xmlns:p14="http://schemas.microsoft.com/office/powerpoint/2010/main" val="212594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Michael Lamb</a:t>
            </a:r>
            <a:endParaRPr lang="en-AU" dirty="0"/>
          </a:p>
        </p:txBody>
      </p:sp>
      <p:sp>
        <p:nvSpPr>
          <p:cNvPr id="3" name="Content Placeholder 2"/>
          <p:cNvSpPr>
            <a:spLocks noGrp="1"/>
          </p:cNvSpPr>
          <p:nvPr>
            <p:ph idx="1"/>
          </p:nvPr>
        </p:nvSpPr>
        <p:spPr>
          <a:xfrm>
            <a:off x="457200" y="2667000"/>
            <a:ext cx="8229600" cy="3657600"/>
          </a:xfrm>
        </p:spPr>
        <p:txBody>
          <a:bodyPr>
            <a:normAutofit/>
          </a:bodyPr>
          <a:lstStyle/>
          <a:p>
            <a:pPr marL="393192" lvl="1" indent="0">
              <a:buNone/>
            </a:pPr>
            <a:r>
              <a:rPr lang="en-AU" sz="3200" dirty="0"/>
              <a:t>“the reader could be forgiven for thinking that the issues discussed in McIntosh’s interviews were novel topics that had escaped the attention of attachment researchers and Family Court professionals until now”</a:t>
            </a:r>
          </a:p>
        </p:txBody>
      </p:sp>
    </p:spTree>
    <p:extLst>
      <p:ext uri="{BB962C8B-B14F-4D97-AF65-F5344CB8AC3E}">
        <p14:creationId xmlns:p14="http://schemas.microsoft.com/office/powerpoint/2010/main" val="2868758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Bowlby – Ainsworth tradition</a:t>
            </a:r>
            <a:endParaRPr lang="en-AU" dirty="0"/>
          </a:p>
        </p:txBody>
      </p:sp>
      <p:sp>
        <p:nvSpPr>
          <p:cNvPr id="3" name="Content Placeholder 2"/>
          <p:cNvSpPr>
            <a:spLocks noGrp="1"/>
          </p:cNvSpPr>
          <p:nvPr>
            <p:ph idx="1"/>
          </p:nvPr>
        </p:nvSpPr>
        <p:spPr/>
        <p:txBody>
          <a:bodyPr/>
          <a:lstStyle/>
          <a:p>
            <a:pPr marL="0" indent="0">
              <a:buNone/>
            </a:pPr>
            <a:endParaRPr lang="en-AU" dirty="0" smtClean="0"/>
          </a:p>
          <a:p>
            <a:pPr marL="0" indent="0">
              <a:buNone/>
            </a:pPr>
            <a:r>
              <a:rPr lang="en-AU" dirty="0" smtClean="0"/>
              <a:t>What is the Bowlby-Ainsworth tradition?</a:t>
            </a:r>
            <a:endParaRPr lang="en-AU" dirty="0"/>
          </a:p>
          <a:p>
            <a:pPr marL="0" indent="0">
              <a:buNone/>
            </a:pPr>
            <a:endParaRPr lang="en-AU" dirty="0" smtClean="0"/>
          </a:p>
          <a:p>
            <a:pPr marL="0" indent="0">
              <a:buNone/>
            </a:pPr>
            <a:r>
              <a:rPr lang="en-AU" dirty="0" smtClean="0"/>
              <a:t>What does the history of research and theory from Bowlby and Ainsworth to the present tell us about the children's attachment to their fathers?</a:t>
            </a:r>
            <a:endParaRPr lang="en-AU" dirty="0"/>
          </a:p>
        </p:txBody>
      </p:sp>
    </p:spTree>
    <p:extLst>
      <p:ext uri="{BB962C8B-B14F-4D97-AF65-F5344CB8AC3E}">
        <p14:creationId xmlns:p14="http://schemas.microsoft.com/office/powerpoint/2010/main" val="2094215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 hope to show</a:t>
            </a:r>
            <a:endParaRPr lang="en-AU" dirty="0"/>
          </a:p>
        </p:txBody>
      </p:sp>
      <p:sp>
        <p:nvSpPr>
          <p:cNvPr id="3" name="Content Placeholder 2"/>
          <p:cNvSpPr>
            <a:spLocks noGrp="1"/>
          </p:cNvSpPr>
          <p:nvPr>
            <p:ph idx="1"/>
          </p:nvPr>
        </p:nvSpPr>
        <p:spPr/>
        <p:txBody>
          <a:bodyPr/>
          <a:lstStyle/>
          <a:p>
            <a:endParaRPr lang="en-AU" dirty="0" smtClean="0"/>
          </a:p>
          <a:p>
            <a:r>
              <a:rPr lang="en-AU" dirty="0" smtClean="0"/>
              <a:t>Although much research was centred on children’s attachment to mothers awareness of fathers and children’s attachment to fathers has been present throughout the history of attachment research</a:t>
            </a:r>
          </a:p>
          <a:p>
            <a:endParaRPr lang="en-AU" dirty="0"/>
          </a:p>
          <a:p>
            <a:r>
              <a:rPr lang="en-AU" dirty="0" smtClean="0"/>
              <a:t>Research and theorising about father’s has occurred within the Bowlby-Ainsworth tradition</a:t>
            </a:r>
          </a:p>
          <a:p>
            <a:endParaRPr lang="en-AU" dirty="0"/>
          </a:p>
        </p:txBody>
      </p:sp>
    </p:spTree>
    <p:extLst>
      <p:ext uri="{BB962C8B-B14F-4D97-AF65-F5344CB8AC3E}">
        <p14:creationId xmlns:p14="http://schemas.microsoft.com/office/powerpoint/2010/main" val="1405548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Maternal deprivation</a:t>
            </a:r>
            <a:endParaRPr lang="en-AU" dirty="0"/>
          </a:p>
        </p:txBody>
      </p:sp>
      <p:sp>
        <p:nvSpPr>
          <p:cNvPr id="3" name="Content Placeholder 2"/>
          <p:cNvSpPr>
            <a:spLocks noGrp="1"/>
          </p:cNvSpPr>
          <p:nvPr>
            <p:ph idx="1"/>
          </p:nvPr>
        </p:nvSpPr>
        <p:spPr>
          <a:xfrm>
            <a:off x="457200" y="2743200"/>
            <a:ext cx="8229600" cy="3581400"/>
          </a:xfrm>
        </p:spPr>
        <p:txBody>
          <a:bodyPr/>
          <a:lstStyle/>
          <a:p>
            <a:pPr marL="0" indent="0" algn="just">
              <a:buNone/>
            </a:pPr>
            <a:r>
              <a:rPr lang="en-AU" b="1" dirty="0" smtClean="0"/>
              <a:t>Maternal Health and Maternal Care - </a:t>
            </a:r>
            <a:r>
              <a:rPr lang="en-AU" dirty="0" smtClean="0"/>
              <a:t>published for the World Health </a:t>
            </a:r>
            <a:r>
              <a:rPr lang="en-AU" dirty="0"/>
              <a:t>Organisation </a:t>
            </a:r>
            <a:r>
              <a:rPr lang="en-AU" dirty="0" smtClean="0"/>
              <a:t>1951</a:t>
            </a:r>
          </a:p>
          <a:p>
            <a:endParaRPr lang="en-AU" dirty="0" smtClean="0"/>
          </a:p>
          <a:p>
            <a:pPr marL="0" indent="0">
              <a:buNone/>
            </a:pPr>
            <a:r>
              <a:rPr lang="en-AU" dirty="0" smtClean="0"/>
              <a:t>Separation from maternal attachment figure causes significant despair and damage to the emotional wellbeing of children</a:t>
            </a:r>
          </a:p>
          <a:p>
            <a:endParaRPr lang="en-AU" dirty="0"/>
          </a:p>
        </p:txBody>
      </p:sp>
    </p:spTree>
    <p:extLst>
      <p:ext uri="{BB962C8B-B14F-4D97-AF65-F5344CB8AC3E}">
        <p14:creationId xmlns:p14="http://schemas.microsoft.com/office/powerpoint/2010/main" val="3228105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Maternal Deprivation critiqued</a:t>
            </a:r>
            <a:endParaRPr lang="en-AU" dirty="0"/>
          </a:p>
        </p:txBody>
      </p:sp>
      <p:sp>
        <p:nvSpPr>
          <p:cNvPr id="3" name="Content Placeholder 2"/>
          <p:cNvSpPr>
            <a:spLocks noGrp="1"/>
          </p:cNvSpPr>
          <p:nvPr>
            <p:ph idx="1"/>
          </p:nvPr>
        </p:nvSpPr>
        <p:spPr/>
        <p:txBody>
          <a:bodyPr/>
          <a:lstStyle/>
          <a:p>
            <a:endParaRPr lang="en-AU" dirty="0" smtClean="0"/>
          </a:p>
          <a:p>
            <a:r>
              <a:rPr lang="en-AU" b="1" dirty="0" smtClean="0"/>
              <a:t>James Robertson </a:t>
            </a:r>
            <a:r>
              <a:rPr lang="en-AU" dirty="0" smtClean="0"/>
              <a:t>– hospital studies</a:t>
            </a:r>
          </a:p>
          <a:p>
            <a:pPr marL="0" indent="0">
              <a:buNone/>
            </a:pPr>
            <a:endParaRPr lang="en-AU" dirty="0" smtClean="0"/>
          </a:p>
          <a:p>
            <a:r>
              <a:rPr lang="en-AU" b="1" dirty="0" smtClean="0"/>
              <a:t>Michael Rutter </a:t>
            </a:r>
            <a:r>
              <a:rPr lang="en-AU" dirty="0" smtClean="0"/>
              <a:t>– privation rather than maternal deprivation, causes harm</a:t>
            </a:r>
          </a:p>
          <a:p>
            <a:pPr marL="0" indent="0">
              <a:buNone/>
            </a:pPr>
            <a:endParaRPr lang="en-AU" dirty="0" smtClean="0"/>
          </a:p>
          <a:p>
            <a:r>
              <a:rPr lang="en-AU" b="1" dirty="0"/>
              <a:t>Mary Ainsworth </a:t>
            </a:r>
            <a:r>
              <a:rPr lang="en-AU" dirty="0"/>
              <a:t>– </a:t>
            </a:r>
            <a:r>
              <a:rPr lang="en-AU" dirty="0" smtClean="0"/>
              <a:t>parental </a:t>
            </a:r>
            <a:r>
              <a:rPr lang="en-AU" dirty="0"/>
              <a:t>deprivation</a:t>
            </a:r>
          </a:p>
          <a:p>
            <a:endParaRPr lang="en-AU" dirty="0"/>
          </a:p>
        </p:txBody>
      </p:sp>
    </p:spTree>
    <p:extLst>
      <p:ext uri="{BB962C8B-B14F-4D97-AF65-F5344CB8AC3E}">
        <p14:creationId xmlns:p14="http://schemas.microsoft.com/office/powerpoint/2010/main" val="12420945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AMCTPDOM01\user$\hanavank\Documents\Family Pathways Network\Attachment and fathers\Maternal deprivation reassessed book cov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57200"/>
            <a:ext cx="4114799"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298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Michael Rutter </a:t>
            </a:r>
            <a:endParaRPr lang="en-AU" dirty="0"/>
          </a:p>
        </p:txBody>
      </p:sp>
      <p:sp>
        <p:nvSpPr>
          <p:cNvPr id="3" name="Content Placeholder 2"/>
          <p:cNvSpPr>
            <a:spLocks noGrp="1"/>
          </p:cNvSpPr>
          <p:nvPr>
            <p:ph idx="1"/>
          </p:nvPr>
        </p:nvSpPr>
        <p:spPr>
          <a:xfrm>
            <a:off x="457200" y="2057400"/>
            <a:ext cx="8382000" cy="4419600"/>
          </a:xfrm>
        </p:spPr>
        <p:txBody>
          <a:bodyPr/>
          <a:lstStyle/>
          <a:p>
            <a:pPr marL="0" indent="0">
              <a:buNone/>
            </a:pPr>
            <a:r>
              <a:rPr lang="en-AU" b="1" dirty="0" smtClean="0"/>
              <a:t>Maternal deprivation Reassessed (1972)</a:t>
            </a:r>
          </a:p>
          <a:p>
            <a:pPr marL="0" indent="0">
              <a:buNone/>
            </a:pPr>
            <a:endParaRPr lang="en-AU" dirty="0" smtClean="0"/>
          </a:p>
          <a:p>
            <a:pPr marL="0" indent="0">
              <a:buNone/>
            </a:pPr>
            <a:r>
              <a:rPr lang="en-AU" i="1" dirty="0" smtClean="0"/>
              <a:t>“The father, the mother, brother, sister friends, school teachers and others all affect development, but their influence and importance differ for different aspects of development. A less exclusive focus on the mother is required.  </a:t>
            </a:r>
            <a:r>
              <a:rPr lang="en-AU" b="1" i="1" dirty="0" smtClean="0"/>
              <a:t>Children also have fathers!”</a:t>
            </a:r>
            <a:endParaRPr lang="en-AU" b="1" i="1" dirty="0"/>
          </a:p>
        </p:txBody>
      </p:sp>
    </p:spTree>
    <p:extLst>
      <p:ext uri="{BB962C8B-B14F-4D97-AF65-F5344CB8AC3E}">
        <p14:creationId xmlns:p14="http://schemas.microsoft.com/office/powerpoint/2010/main" val="2285504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Mary Ainsworth </a:t>
            </a:r>
            <a:endParaRPr lang="en-AU" dirty="0"/>
          </a:p>
        </p:txBody>
      </p:sp>
      <p:sp>
        <p:nvSpPr>
          <p:cNvPr id="3" name="Content Placeholder 2"/>
          <p:cNvSpPr>
            <a:spLocks noGrp="1"/>
          </p:cNvSpPr>
          <p:nvPr>
            <p:ph idx="1"/>
          </p:nvPr>
        </p:nvSpPr>
        <p:spPr>
          <a:xfrm>
            <a:off x="457200" y="2057400"/>
            <a:ext cx="8229600" cy="4068763"/>
          </a:xfrm>
        </p:spPr>
        <p:txBody>
          <a:bodyPr>
            <a:normAutofit lnSpcReduction="10000"/>
          </a:bodyPr>
          <a:lstStyle/>
          <a:p>
            <a:pPr marL="0" indent="0">
              <a:buNone/>
            </a:pPr>
            <a:r>
              <a:rPr lang="en-AU" b="1" dirty="0" smtClean="0"/>
              <a:t>1962 WHO report</a:t>
            </a:r>
          </a:p>
          <a:p>
            <a:pPr marL="0" indent="0">
              <a:buNone/>
            </a:pPr>
            <a:r>
              <a:rPr lang="en-AU" dirty="0" smtClean="0"/>
              <a:t/>
            </a:r>
            <a:br>
              <a:rPr lang="en-AU" dirty="0" smtClean="0"/>
            </a:br>
            <a:r>
              <a:rPr lang="en-AU" dirty="0" smtClean="0"/>
              <a:t>“Although in the early months of life, it is the mother who almost invariably interacts with the child … </a:t>
            </a:r>
            <a:r>
              <a:rPr lang="en-AU" b="1" dirty="0" smtClean="0"/>
              <a:t>the role of the father is acknowledged to be significant </a:t>
            </a:r>
            <a:r>
              <a:rPr lang="en-AU" dirty="0" smtClean="0"/>
              <a:t>… paternal deprivation has received scant attention”</a:t>
            </a:r>
          </a:p>
          <a:p>
            <a:pPr marL="0" indent="0">
              <a:buNone/>
            </a:pPr>
            <a:endParaRPr lang="en-AU" dirty="0" smtClean="0"/>
          </a:p>
          <a:p>
            <a:pPr marL="0" indent="0">
              <a:buNone/>
            </a:pPr>
            <a:r>
              <a:rPr lang="en-AU" dirty="0" smtClean="0"/>
              <a:t>“the term </a:t>
            </a:r>
            <a:r>
              <a:rPr lang="en-AU" b="1" dirty="0" smtClean="0"/>
              <a:t>‘parental deprivation’</a:t>
            </a:r>
            <a:r>
              <a:rPr lang="en-AU" dirty="0" smtClean="0"/>
              <a:t> would have been more accurate, for the child has been deprived of interaction with a </a:t>
            </a:r>
            <a:r>
              <a:rPr lang="en-AU" b="1" dirty="0" smtClean="0"/>
              <a:t>father-figure as well as a mother-figure”</a:t>
            </a:r>
            <a:endParaRPr lang="en-AU" b="1" dirty="0"/>
          </a:p>
        </p:txBody>
      </p:sp>
    </p:spTree>
    <p:extLst>
      <p:ext uri="{BB962C8B-B14F-4D97-AF65-F5344CB8AC3E}">
        <p14:creationId xmlns:p14="http://schemas.microsoft.com/office/powerpoint/2010/main" val="582680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8229600" cy="1143000"/>
          </a:xfrm>
        </p:spPr>
        <p:txBody>
          <a:bodyPr>
            <a:normAutofit fontScale="90000"/>
          </a:bodyPr>
          <a:lstStyle/>
          <a:p>
            <a:r>
              <a:rPr lang="en-AU" dirty="0" smtClean="0"/>
              <a:t>Bowlby’s early theory of attachment</a:t>
            </a:r>
            <a:endParaRPr lang="en-AU" dirty="0"/>
          </a:p>
        </p:txBody>
      </p:sp>
      <p:sp>
        <p:nvSpPr>
          <p:cNvPr id="3" name="Content Placeholder 2"/>
          <p:cNvSpPr>
            <a:spLocks noGrp="1"/>
          </p:cNvSpPr>
          <p:nvPr>
            <p:ph idx="1"/>
          </p:nvPr>
        </p:nvSpPr>
        <p:spPr>
          <a:xfrm>
            <a:off x="457200" y="2667000"/>
            <a:ext cx="8229600" cy="3657600"/>
          </a:xfrm>
        </p:spPr>
        <p:txBody>
          <a:bodyPr/>
          <a:lstStyle/>
          <a:p>
            <a:r>
              <a:rPr lang="en-AU" dirty="0" smtClean="0"/>
              <a:t>Did not consider fathers specifically</a:t>
            </a:r>
          </a:p>
          <a:p>
            <a:pPr marL="0" indent="0">
              <a:buNone/>
            </a:pPr>
            <a:endParaRPr lang="en-AU" dirty="0" smtClean="0"/>
          </a:p>
          <a:p>
            <a:r>
              <a:rPr lang="en-AU" dirty="0" smtClean="0"/>
              <a:t>refers to mothers or ‘mothering figures’</a:t>
            </a:r>
          </a:p>
          <a:p>
            <a:pPr marL="0" indent="0">
              <a:buNone/>
            </a:pPr>
            <a:endParaRPr lang="en-AU" dirty="0" smtClean="0"/>
          </a:p>
          <a:p>
            <a:r>
              <a:rPr lang="en-AU" dirty="0" smtClean="0"/>
              <a:t>Bowlby’s primary attachment to his nursemaid, Minnie</a:t>
            </a:r>
            <a:endParaRPr lang="en-AU" dirty="0"/>
          </a:p>
        </p:txBody>
      </p:sp>
    </p:spTree>
    <p:extLst>
      <p:ext uri="{BB962C8B-B14F-4D97-AF65-F5344CB8AC3E}">
        <p14:creationId xmlns:p14="http://schemas.microsoft.com/office/powerpoint/2010/main" val="4648507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AU" dirty="0"/>
              <a:t>Bowlby’s early theory of attachment</a:t>
            </a:r>
          </a:p>
        </p:txBody>
      </p:sp>
      <p:sp>
        <p:nvSpPr>
          <p:cNvPr id="5" name="Content Placeholder 4"/>
          <p:cNvSpPr>
            <a:spLocks noGrp="1"/>
          </p:cNvSpPr>
          <p:nvPr>
            <p:ph sz="half" idx="1"/>
          </p:nvPr>
        </p:nvSpPr>
        <p:spPr/>
        <p:txBody>
          <a:bodyPr/>
          <a:lstStyle/>
          <a:p>
            <a:endParaRPr lang="en-AU" dirty="0"/>
          </a:p>
        </p:txBody>
      </p:sp>
      <p:sp>
        <p:nvSpPr>
          <p:cNvPr id="6" name="Content Placeholder 5"/>
          <p:cNvSpPr>
            <a:spLocks noGrp="1"/>
          </p:cNvSpPr>
          <p:nvPr>
            <p:ph sz="half" idx="2"/>
          </p:nvPr>
        </p:nvSpPr>
        <p:spPr>
          <a:xfrm>
            <a:off x="4267200" y="1371600"/>
            <a:ext cx="4572000" cy="4525963"/>
          </a:xfrm>
        </p:spPr>
        <p:txBody>
          <a:bodyPr/>
          <a:lstStyle/>
          <a:p>
            <a:r>
              <a:rPr lang="en-AU" dirty="0"/>
              <a:t>Did not consider fathers specifically</a:t>
            </a:r>
          </a:p>
          <a:p>
            <a:endParaRPr lang="en-AU" dirty="0"/>
          </a:p>
          <a:p>
            <a:r>
              <a:rPr lang="en-AU" dirty="0"/>
              <a:t>refers to mothers or ‘mothering figures’</a:t>
            </a:r>
          </a:p>
          <a:p>
            <a:endParaRPr lang="en-AU" dirty="0"/>
          </a:p>
          <a:p>
            <a:r>
              <a:rPr lang="en-AU" dirty="0"/>
              <a:t>Bowlby’s primary attachment to his nursemaid, Minnie</a:t>
            </a:r>
          </a:p>
          <a:p>
            <a:endParaRPr lang="en-AU" dirty="0"/>
          </a:p>
        </p:txBody>
      </p:sp>
      <p:pic>
        <p:nvPicPr>
          <p:cNvPr id="5122" name="Picture 2" descr="\\FAMCTPDOM01\user$\hanavank\Documents\Family Pathways Network\Attachment and fathers\attachment and loss book cov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2209800"/>
            <a:ext cx="3276600" cy="4495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852878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Kramer vs Kramer </a:t>
            </a:r>
            <a:endParaRPr lang="en-AU" dirty="0"/>
          </a:p>
        </p:txBody>
      </p:sp>
      <p:sp>
        <p:nvSpPr>
          <p:cNvPr id="3" name="Content Placeholder 2"/>
          <p:cNvSpPr>
            <a:spLocks noGrp="1"/>
          </p:cNvSpPr>
          <p:nvPr>
            <p:ph idx="1"/>
          </p:nvPr>
        </p:nvSpPr>
        <p:spPr/>
        <p:txBody>
          <a:bodyPr/>
          <a:lstStyle/>
          <a:p>
            <a:r>
              <a:rPr lang="en-AU" dirty="0"/>
              <a:t>Kramer Vs Kramer French toast First scene</a:t>
            </a:r>
          </a:p>
          <a:p>
            <a:pPr marL="0" indent="0">
              <a:buNone/>
            </a:pPr>
            <a:r>
              <a:rPr lang="en-AU" dirty="0"/>
              <a:t>https://www.youtube.com/watch?v=gVUZma7L8TU</a:t>
            </a:r>
          </a:p>
          <a:p>
            <a:endParaRPr lang="en-AU" dirty="0" smtClean="0"/>
          </a:p>
          <a:p>
            <a:endParaRPr lang="en-AU" dirty="0"/>
          </a:p>
          <a:p>
            <a:endParaRPr lang="en-AU" dirty="0" smtClean="0"/>
          </a:p>
          <a:p>
            <a:pPr marL="0" indent="0">
              <a:buNone/>
            </a:pPr>
            <a:endParaRPr lang="en-AU" dirty="0"/>
          </a:p>
        </p:txBody>
      </p:sp>
      <p:pic>
        <p:nvPicPr>
          <p:cNvPr id="4" name="gVUZma7L8TU"/>
          <p:cNvPicPr>
            <a:picLocks noRot="1" noChangeAspect="1"/>
          </p:cNvPicPr>
          <p:nvPr>
            <a:videoFile r:link="rId1"/>
          </p:nvPr>
        </p:nvPicPr>
        <p:blipFill>
          <a:blip r:embed="rId4"/>
          <a:stretch>
            <a:fillRect/>
          </a:stretch>
        </p:blipFill>
        <p:spPr>
          <a:xfrm>
            <a:off x="1143000" y="2971800"/>
            <a:ext cx="5960534" cy="3352800"/>
          </a:xfrm>
          <a:prstGeom prst="rect">
            <a:avLst/>
          </a:prstGeom>
        </p:spPr>
      </p:pic>
    </p:spTree>
    <p:extLst>
      <p:ext uri="{BB962C8B-B14F-4D97-AF65-F5344CB8AC3E}">
        <p14:creationId xmlns:p14="http://schemas.microsoft.com/office/powerpoint/2010/main" val="1391173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8611" y="381000"/>
            <a:ext cx="8229600" cy="1143000"/>
          </a:xfrm>
        </p:spPr>
        <p:txBody>
          <a:bodyPr/>
          <a:lstStyle/>
          <a:p>
            <a:r>
              <a:rPr lang="en-AU" dirty="0"/>
              <a:t>Ainsworth’s initial research</a:t>
            </a:r>
          </a:p>
        </p:txBody>
      </p:sp>
      <p:sp>
        <p:nvSpPr>
          <p:cNvPr id="5" name="Content Placeholder 4"/>
          <p:cNvSpPr>
            <a:spLocks noGrp="1"/>
          </p:cNvSpPr>
          <p:nvPr>
            <p:ph sz="half" idx="1"/>
          </p:nvPr>
        </p:nvSpPr>
        <p:spPr/>
        <p:txBody>
          <a:bodyPr>
            <a:normAutofit/>
          </a:bodyPr>
          <a:lstStyle/>
          <a:p>
            <a:endParaRPr lang="en-AU" dirty="0"/>
          </a:p>
        </p:txBody>
      </p:sp>
      <p:sp>
        <p:nvSpPr>
          <p:cNvPr id="6" name="Content Placeholder 5"/>
          <p:cNvSpPr>
            <a:spLocks noGrp="1"/>
          </p:cNvSpPr>
          <p:nvPr>
            <p:ph sz="half" idx="2"/>
          </p:nvPr>
        </p:nvSpPr>
        <p:spPr>
          <a:xfrm>
            <a:off x="4191000" y="1600200"/>
            <a:ext cx="4800600" cy="4876800"/>
          </a:xfrm>
        </p:spPr>
        <p:txBody>
          <a:bodyPr>
            <a:normAutofit/>
          </a:bodyPr>
          <a:lstStyle/>
          <a:p>
            <a:pPr marL="0" indent="0">
              <a:buNone/>
            </a:pPr>
            <a:r>
              <a:rPr lang="en-AU" i="1" dirty="0"/>
              <a:t>“</a:t>
            </a:r>
            <a:r>
              <a:rPr lang="en-AU" b="1" i="1" dirty="0"/>
              <a:t>Our stereotype of the infant developing </a:t>
            </a:r>
            <a:r>
              <a:rPr lang="en-AU" b="1" i="1" dirty="0" smtClean="0"/>
              <a:t>an </a:t>
            </a:r>
            <a:r>
              <a:rPr lang="en-AU" b="1" i="1" dirty="0"/>
              <a:t>attachment to the mother and the mother alone during the first year is not borne out by these observations</a:t>
            </a:r>
            <a:r>
              <a:rPr lang="en-AU" i="1" dirty="0"/>
              <a:t>, despite evidence that when the chips are down the attachment to the mother usually seems to be the focal one</a:t>
            </a:r>
            <a:r>
              <a:rPr lang="en-AU" i="1" dirty="0" smtClean="0"/>
              <a:t>”.</a:t>
            </a:r>
            <a:endParaRPr lang="en-AU" i="1" dirty="0"/>
          </a:p>
        </p:txBody>
      </p:sp>
      <p:pic>
        <p:nvPicPr>
          <p:cNvPr id="4099" name="Picture 3" descr="\\FAMCTPDOM01\user$\hanavank\Documents\Family Pathways Network\Attachment and fathers\Infancy in Ugand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105025"/>
            <a:ext cx="3219450" cy="475297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6203796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Schaffer &amp; Emerson 1964</a:t>
            </a:r>
            <a:endParaRPr lang="en-AU" dirty="0"/>
          </a:p>
        </p:txBody>
      </p:sp>
      <p:sp>
        <p:nvSpPr>
          <p:cNvPr id="3" name="Content Placeholder 2"/>
          <p:cNvSpPr>
            <a:spLocks noGrp="1"/>
          </p:cNvSpPr>
          <p:nvPr>
            <p:ph idx="1"/>
          </p:nvPr>
        </p:nvSpPr>
        <p:spPr>
          <a:xfrm>
            <a:off x="457200" y="2133600"/>
            <a:ext cx="8229600" cy="4191000"/>
          </a:xfrm>
        </p:spPr>
        <p:txBody>
          <a:bodyPr>
            <a:normAutofit/>
          </a:bodyPr>
          <a:lstStyle/>
          <a:p>
            <a:pPr marL="0" indent="0">
              <a:buNone/>
            </a:pPr>
            <a:r>
              <a:rPr lang="en-AU" b="1" dirty="0" smtClean="0"/>
              <a:t>Rudolph Schaffer and Penny Emerson – colleagues of Bowlby:</a:t>
            </a:r>
          </a:p>
          <a:p>
            <a:pPr marL="0" indent="0">
              <a:buNone/>
            </a:pPr>
            <a:endParaRPr lang="en-AU" dirty="0"/>
          </a:p>
          <a:p>
            <a:r>
              <a:rPr lang="en-AU" dirty="0" smtClean="0"/>
              <a:t>Observed 60 infants over 18 months in Scottish families  in their homes</a:t>
            </a:r>
          </a:p>
          <a:p>
            <a:endParaRPr lang="en-AU" dirty="0" smtClean="0"/>
          </a:p>
          <a:p>
            <a:r>
              <a:rPr lang="en-AU" dirty="0" smtClean="0"/>
              <a:t>Children formed attachments to both parents by 18 months and </a:t>
            </a:r>
            <a:r>
              <a:rPr lang="en-AU" dirty="0" smtClean="0"/>
              <a:t>10-15% exclusively to </a:t>
            </a:r>
            <a:r>
              <a:rPr lang="en-AU" dirty="0" smtClean="0"/>
              <a:t>the father but not the mother</a:t>
            </a:r>
            <a:endParaRPr lang="en-AU" dirty="0"/>
          </a:p>
        </p:txBody>
      </p:sp>
    </p:spTree>
    <p:extLst>
      <p:ext uri="{BB962C8B-B14F-4D97-AF65-F5344CB8AC3E}">
        <p14:creationId xmlns:p14="http://schemas.microsoft.com/office/powerpoint/2010/main" val="316322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Bowlby responds - 1969</a:t>
            </a:r>
            <a:endParaRPr lang="en-AU" dirty="0"/>
          </a:p>
        </p:txBody>
      </p:sp>
      <p:sp>
        <p:nvSpPr>
          <p:cNvPr id="3" name="Content Placeholder 2"/>
          <p:cNvSpPr>
            <a:spLocks noGrp="1"/>
          </p:cNvSpPr>
          <p:nvPr>
            <p:ph idx="1"/>
          </p:nvPr>
        </p:nvSpPr>
        <p:spPr>
          <a:xfrm>
            <a:off x="457200" y="2286000"/>
            <a:ext cx="8229600" cy="4038600"/>
          </a:xfrm>
        </p:spPr>
        <p:txBody>
          <a:bodyPr>
            <a:normAutofit/>
          </a:bodyPr>
          <a:lstStyle/>
          <a:p>
            <a:pPr marL="0" indent="0">
              <a:buNone/>
            </a:pPr>
            <a:r>
              <a:rPr lang="en-AU" dirty="0" smtClean="0"/>
              <a:t>retained the notion of monotropy, but wrote:</a:t>
            </a:r>
          </a:p>
          <a:p>
            <a:pPr marL="0" indent="0">
              <a:buNone/>
            </a:pPr>
            <a:endParaRPr lang="en-AU" dirty="0" smtClean="0"/>
          </a:p>
          <a:p>
            <a:pPr marL="0" indent="0">
              <a:buNone/>
            </a:pPr>
            <a:r>
              <a:rPr lang="en-AU" i="1" dirty="0" smtClean="0"/>
              <a:t>“the infant’s tendency to seek out a principal attachment figure in preference to a number of secondary figures …children seek playmates, but will seek attachment figures when they are tired, </a:t>
            </a:r>
            <a:r>
              <a:rPr lang="en-AU" i="1" dirty="0" err="1" smtClean="0"/>
              <a:t>hungary</a:t>
            </a:r>
            <a:r>
              <a:rPr lang="en-AU" i="1" dirty="0" smtClean="0"/>
              <a:t>, ill, alarmed or uncertain”.</a:t>
            </a:r>
            <a:endParaRPr lang="en-AU" i="1" dirty="0"/>
          </a:p>
        </p:txBody>
      </p:sp>
    </p:spTree>
    <p:extLst>
      <p:ext uri="{BB962C8B-B14F-4D97-AF65-F5344CB8AC3E}">
        <p14:creationId xmlns:p14="http://schemas.microsoft.com/office/powerpoint/2010/main" val="5794666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Michael Lamb</a:t>
            </a:r>
          </a:p>
        </p:txBody>
      </p:sp>
      <p:sp>
        <p:nvSpPr>
          <p:cNvPr id="5" name="Content Placeholder 4"/>
          <p:cNvSpPr>
            <a:spLocks noGrp="1"/>
          </p:cNvSpPr>
          <p:nvPr>
            <p:ph sz="half" idx="1"/>
          </p:nvPr>
        </p:nvSpPr>
        <p:spPr/>
        <p:txBody>
          <a:bodyPr>
            <a:normAutofit/>
          </a:bodyPr>
          <a:lstStyle/>
          <a:p>
            <a:endParaRPr lang="en-AU" dirty="0"/>
          </a:p>
        </p:txBody>
      </p:sp>
      <p:sp>
        <p:nvSpPr>
          <p:cNvPr id="6" name="Content Placeholder 5"/>
          <p:cNvSpPr>
            <a:spLocks noGrp="1"/>
          </p:cNvSpPr>
          <p:nvPr>
            <p:ph sz="half" idx="2"/>
          </p:nvPr>
        </p:nvSpPr>
        <p:spPr>
          <a:xfrm>
            <a:off x="4114800" y="1600200"/>
            <a:ext cx="4572000" cy="4525963"/>
          </a:xfrm>
        </p:spPr>
        <p:txBody>
          <a:bodyPr>
            <a:normAutofit/>
          </a:bodyPr>
          <a:lstStyle/>
          <a:p>
            <a:pPr marL="0" indent="0">
              <a:buNone/>
            </a:pPr>
            <a:r>
              <a:rPr lang="en-AU" dirty="0"/>
              <a:t>1976 – similar level of contact seeking behaviour demonstrated by infants to mothers and fathers</a:t>
            </a:r>
          </a:p>
          <a:p>
            <a:pPr marL="0" indent="0">
              <a:buNone/>
            </a:pPr>
            <a:endParaRPr lang="en-AU" sz="1200" dirty="0"/>
          </a:p>
          <a:p>
            <a:pPr marL="0" indent="0">
              <a:buNone/>
            </a:pPr>
            <a:r>
              <a:rPr lang="en-AU" dirty="0"/>
              <a:t>But</a:t>
            </a:r>
          </a:p>
          <a:p>
            <a:pPr marL="0" indent="0">
              <a:buNone/>
            </a:pPr>
            <a:endParaRPr lang="en-AU" sz="1200" dirty="0"/>
          </a:p>
          <a:p>
            <a:pPr marL="0" indent="0">
              <a:buNone/>
            </a:pPr>
            <a:r>
              <a:rPr lang="en-AU" dirty="0"/>
              <a:t>When a stranger joined the room the behaviour was directed towards the mother</a:t>
            </a:r>
          </a:p>
          <a:p>
            <a:endParaRPr lang="en-AU" dirty="0"/>
          </a:p>
        </p:txBody>
      </p:sp>
      <p:pic>
        <p:nvPicPr>
          <p:cNvPr id="6146" name="Picture 2" descr="\\FAMCTPDOM01\user$\hanavank\Documents\Family Pathways Network\Attachment and fathers\The role of teh fateh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438400"/>
            <a:ext cx="3048000" cy="3733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20065536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Michael Lamb</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1977 – conducted home observations of infants up to 24 </a:t>
            </a:r>
            <a:r>
              <a:rPr lang="en-AU" dirty="0" smtClean="0"/>
              <a:t>months:</a:t>
            </a:r>
            <a:endParaRPr lang="en-AU" dirty="0" smtClean="0"/>
          </a:p>
          <a:p>
            <a:pPr marL="0" indent="0">
              <a:buNone/>
            </a:pPr>
            <a:r>
              <a:rPr lang="en-AU" dirty="0" smtClean="0"/>
              <a:t>6 -12 months, infants approached both parents and fathers instigated more play while mothers demonstrated more nurturing</a:t>
            </a:r>
          </a:p>
          <a:p>
            <a:endParaRPr lang="en-AU" dirty="0" smtClean="0"/>
          </a:p>
          <a:p>
            <a:pPr marL="0" indent="0">
              <a:buNone/>
            </a:pPr>
            <a:r>
              <a:rPr lang="en-AU" dirty="0" smtClean="0"/>
              <a:t>1978 – used the Strange Situation Procedure  and found infants had attachments to mothers and fathers at 12 months that were not necessarily the same</a:t>
            </a:r>
            <a:endParaRPr lang="en-AU" dirty="0"/>
          </a:p>
        </p:txBody>
      </p:sp>
    </p:spTree>
    <p:extLst>
      <p:ext uri="{BB962C8B-B14F-4D97-AF65-F5344CB8AC3E}">
        <p14:creationId xmlns:p14="http://schemas.microsoft.com/office/powerpoint/2010/main" val="1338503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Mary Main</a:t>
            </a:r>
            <a:endParaRPr lang="en-AU" dirty="0"/>
          </a:p>
        </p:txBody>
      </p:sp>
      <p:sp>
        <p:nvSpPr>
          <p:cNvPr id="3" name="Content Placeholder 2"/>
          <p:cNvSpPr>
            <a:spLocks noGrp="1"/>
          </p:cNvSpPr>
          <p:nvPr>
            <p:ph idx="1"/>
          </p:nvPr>
        </p:nvSpPr>
        <p:spPr>
          <a:xfrm>
            <a:off x="457200" y="2362200"/>
            <a:ext cx="8229600" cy="3962400"/>
          </a:xfrm>
        </p:spPr>
        <p:txBody>
          <a:bodyPr>
            <a:normAutofit/>
          </a:bodyPr>
          <a:lstStyle/>
          <a:p>
            <a:r>
              <a:rPr lang="en-AU" dirty="0" smtClean="0"/>
              <a:t>Doctoral student of Mary Ainsworth in Baltimore</a:t>
            </a:r>
          </a:p>
          <a:p>
            <a:endParaRPr lang="en-AU" dirty="0" smtClean="0"/>
          </a:p>
          <a:p>
            <a:r>
              <a:rPr lang="en-AU" dirty="0" smtClean="0"/>
              <a:t>Moved to California to carry on attachment studies</a:t>
            </a:r>
          </a:p>
          <a:p>
            <a:endParaRPr lang="en-AU" dirty="0" smtClean="0"/>
          </a:p>
          <a:p>
            <a:r>
              <a:rPr lang="en-AU" dirty="0" smtClean="0"/>
              <a:t>Replicated Lamb’s findings – children can have secure attachment to both parents, one parent or neither parent and these attachment relationships are independent</a:t>
            </a:r>
            <a:endParaRPr lang="en-AU" dirty="0"/>
          </a:p>
        </p:txBody>
      </p:sp>
    </p:spTree>
    <p:extLst>
      <p:ext uri="{BB962C8B-B14F-4D97-AF65-F5344CB8AC3E}">
        <p14:creationId xmlns:p14="http://schemas.microsoft.com/office/powerpoint/2010/main" val="10835526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Bowlby responded - 1982 </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In a revised edition of Attachment and Loss , Bowlby writes:</a:t>
            </a:r>
          </a:p>
          <a:p>
            <a:pPr marL="0" indent="0">
              <a:buNone/>
            </a:pPr>
            <a:endParaRPr lang="en-AU" dirty="0" smtClean="0"/>
          </a:p>
          <a:p>
            <a:pPr marL="0" indent="0">
              <a:buNone/>
            </a:pPr>
            <a:r>
              <a:rPr lang="en-AU" i="1" dirty="0" smtClean="0"/>
              <a:t>“a young child’s experience of an encouraging, supportive, and cooperative mother, </a:t>
            </a:r>
            <a:r>
              <a:rPr lang="en-AU" b="1" i="1" dirty="0" smtClean="0"/>
              <a:t>and a little later father,</a:t>
            </a:r>
            <a:r>
              <a:rPr lang="en-AU" i="1" dirty="0" smtClean="0"/>
              <a:t> gives him a sense of worth, a belief in the helpfulness of others, and a favourable model on which to build future relationships”</a:t>
            </a:r>
            <a:endParaRPr lang="en-AU" i="1" dirty="0"/>
          </a:p>
        </p:txBody>
      </p:sp>
    </p:spTree>
    <p:extLst>
      <p:ext uri="{BB962C8B-B14F-4D97-AF65-F5344CB8AC3E}">
        <p14:creationId xmlns:p14="http://schemas.microsoft.com/office/powerpoint/2010/main" val="1537972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Bowlby’s final word - 1988</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dirty="0" smtClean="0"/>
              <a:t> In </a:t>
            </a:r>
            <a:r>
              <a:rPr lang="en-AU" i="1" dirty="0" smtClean="0"/>
              <a:t>A Secure Base</a:t>
            </a:r>
            <a:r>
              <a:rPr lang="en-AU" dirty="0" smtClean="0"/>
              <a:t>, Bowlby writes:</a:t>
            </a:r>
          </a:p>
          <a:p>
            <a:r>
              <a:rPr lang="en-AU" i="1" dirty="0" smtClean="0"/>
              <a:t>“… by providing an attachment figure for his child, a </a:t>
            </a:r>
            <a:r>
              <a:rPr lang="en-AU" b="1" i="1" dirty="0" smtClean="0"/>
              <a:t>father may be filling a role closely resembling that filled by a mother</a:t>
            </a:r>
            <a:r>
              <a:rPr lang="en-AU" i="1" dirty="0" smtClean="0"/>
              <a:t>; though in most cultures fathers fill that role much less frequently than do mothers, at least when the children are still young”</a:t>
            </a:r>
          </a:p>
          <a:p>
            <a:pPr marL="0" indent="0">
              <a:buNone/>
            </a:pPr>
            <a:endParaRPr lang="en-AU" dirty="0" smtClean="0"/>
          </a:p>
          <a:p>
            <a:r>
              <a:rPr lang="en-AU" i="1" dirty="0" smtClean="0"/>
              <a:t>“In </a:t>
            </a:r>
            <a:r>
              <a:rPr lang="en-AU" i="1" dirty="0" smtClean="0"/>
              <a:t>most families with young children the father’s role is a different one. He is more likely to engage in physically active and novel play than the mother and, especially of boys, to become the child’s preferred play companion”</a:t>
            </a:r>
            <a:endParaRPr lang="en-AU" i="1" dirty="0"/>
          </a:p>
        </p:txBody>
      </p:sp>
    </p:spTree>
    <p:extLst>
      <p:ext uri="{BB962C8B-B14F-4D97-AF65-F5344CB8AC3E}">
        <p14:creationId xmlns:p14="http://schemas.microsoft.com/office/powerpoint/2010/main" val="9274592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Grossman &amp; Grossman</a:t>
            </a:r>
            <a:endParaRPr lang="en-AU" dirty="0"/>
          </a:p>
        </p:txBody>
      </p:sp>
      <p:sp>
        <p:nvSpPr>
          <p:cNvPr id="3" name="Content Placeholder 2"/>
          <p:cNvSpPr>
            <a:spLocks noGrp="1"/>
          </p:cNvSpPr>
          <p:nvPr>
            <p:ph idx="1"/>
          </p:nvPr>
        </p:nvSpPr>
        <p:spPr>
          <a:xfrm>
            <a:off x="457200" y="2438400"/>
            <a:ext cx="8229600" cy="3886200"/>
          </a:xfrm>
        </p:spPr>
        <p:txBody>
          <a:bodyPr/>
          <a:lstStyle/>
          <a:p>
            <a:pPr marL="0" indent="0">
              <a:buNone/>
            </a:pPr>
            <a:r>
              <a:rPr lang="en-AU" b="1" dirty="0" smtClean="0"/>
              <a:t>Klaus Grossman &amp; Karin Grossman </a:t>
            </a:r>
            <a:r>
              <a:rPr lang="en-AU" dirty="0" smtClean="0"/>
              <a:t>– good friends and colleagues of Mary Ainsworth and Mary Main</a:t>
            </a:r>
            <a:r>
              <a:rPr lang="en-AU" dirty="0"/>
              <a:t>:</a:t>
            </a:r>
            <a:endParaRPr lang="en-AU" dirty="0" smtClean="0"/>
          </a:p>
          <a:p>
            <a:pPr marL="0" indent="0">
              <a:buNone/>
            </a:pPr>
            <a:endParaRPr lang="en-AU" dirty="0" smtClean="0"/>
          </a:p>
          <a:p>
            <a:r>
              <a:rPr lang="en-AU" dirty="0" smtClean="0"/>
              <a:t>Conducted a longitudinal study in Berlin – they looked at play and exploration in relation to attachment, beyond that recognised by Bowlby</a:t>
            </a:r>
            <a:endParaRPr lang="en-AU" dirty="0"/>
          </a:p>
        </p:txBody>
      </p:sp>
    </p:spTree>
    <p:extLst>
      <p:ext uri="{BB962C8B-B14F-4D97-AF65-F5344CB8AC3E}">
        <p14:creationId xmlns:p14="http://schemas.microsoft.com/office/powerpoint/2010/main" val="399414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Grossman &amp; Grossman</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1992</a:t>
            </a:r>
          </a:p>
          <a:p>
            <a:pPr marL="0" indent="0">
              <a:buNone/>
            </a:pPr>
            <a:r>
              <a:rPr lang="en-AU" i="1" dirty="0" smtClean="0"/>
              <a:t>“Security attachment involves tender loving care, comfort and consolation and external help with emotion regulation”  </a:t>
            </a:r>
          </a:p>
          <a:p>
            <a:pPr marL="0" indent="0">
              <a:buNone/>
            </a:pPr>
            <a:r>
              <a:rPr lang="en-AU" dirty="0" smtClean="0"/>
              <a:t>	however …</a:t>
            </a:r>
          </a:p>
          <a:p>
            <a:pPr marL="0" indent="0">
              <a:buNone/>
            </a:pPr>
            <a:r>
              <a:rPr lang="en-AU" i="1" dirty="0" smtClean="0"/>
              <a:t>“this security does not suffice to create psychological security in children who must explore to gain knowledge and skills … it needs to be supplanted by the equally necessary security of exploration, based on sensitive </a:t>
            </a:r>
            <a:r>
              <a:rPr lang="en-AU" b="1" i="1" dirty="0" smtClean="0"/>
              <a:t>support from mother and father</a:t>
            </a:r>
            <a:r>
              <a:rPr lang="en-AU" i="1" dirty="0" smtClean="0"/>
              <a:t>”</a:t>
            </a:r>
            <a:endParaRPr lang="en-AU" i="1" dirty="0"/>
          </a:p>
        </p:txBody>
      </p:sp>
    </p:spTree>
    <p:extLst>
      <p:ext uri="{BB962C8B-B14F-4D97-AF65-F5344CB8AC3E}">
        <p14:creationId xmlns:p14="http://schemas.microsoft.com/office/powerpoint/2010/main" val="864522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Kramer vs Kramer </a:t>
            </a:r>
            <a:endParaRPr lang="en-AU" dirty="0"/>
          </a:p>
        </p:txBody>
      </p:sp>
      <p:sp>
        <p:nvSpPr>
          <p:cNvPr id="3" name="Content Placeholder 2"/>
          <p:cNvSpPr>
            <a:spLocks noGrp="1"/>
          </p:cNvSpPr>
          <p:nvPr>
            <p:ph idx="1"/>
          </p:nvPr>
        </p:nvSpPr>
        <p:spPr/>
        <p:txBody>
          <a:bodyPr/>
          <a:lstStyle/>
          <a:p>
            <a:r>
              <a:rPr lang="en-AU" dirty="0" smtClean="0"/>
              <a:t>Kramer </a:t>
            </a:r>
            <a:r>
              <a:rPr lang="en-AU" dirty="0"/>
              <a:t>Vs Kramer French toast Second scene</a:t>
            </a:r>
          </a:p>
          <a:p>
            <a:pPr marL="0" indent="0">
              <a:buNone/>
            </a:pPr>
            <a:r>
              <a:rPr lang="en-AU" u="sng" dirty="0">
                <a:hlinkClick r:id="rId4"/>
              </a:rPr>
              <a:t>https://</a:t>
            </a:r>
            <a:r>
              <a:rPr lang="en-AU" u="sng" dirty="0" smtClean="0">
                <a:hlinkClick r:id="rId4"/>
              </a:rPr>
              <a:t>www.youtube.com/watch?v=d5bv02MopFU</a:t>
            </a:r>
            <a:endParaRPr lang="en-AU" dirty="0"/>
          </a:p>
        </p:txBody>
      </p:sp>
      <p:pic>
        <p:nvPicPr>
          <p:cNvPr id="5" name="d5bv02MopFU"/>
          <p:cNvPicPr>
            <a:picLocks noRot="1" noChangeAspect="1"/>
          </p:cNvPicPr>
          <p:nvPr>
            <a:videoFile r:link="rId1"/>
          </p:nvPr>
        </p:nvPicPr>
        <p:blipFill>
          <a:blip r:embed="rId5"/>
          <a:stretch>
            <a:fillRect/>
          </a:stretch>
        </p:blipFill>
        <p:spPr>
          <a:xfrm>
            <a:off x="1143000" y="2971800"/>
            <a:ext cx="6002004" cy="3376127"/>
          </a:xfrm>
          <a:prstGeom prst="rect">
            <a:avLst/>
          </a:prstGeom>
        </p:spPr>
      </p:pic>
    </p:spTree>
    <p:extLst>
      <p:ext uri="{BB962C8B-B14F-4D97-AF65-F5344CB8AC3E}">
        <p14:creationId xmlns:p14="http://schemas.microsoft.com/office/powerpoint/2010/main" val="9965127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Bretherton, Lambert, &amp; </a:t>
            </a:r>
            <a:r>
              <a:rPr lang="en-AU" dirty="0" err="1" smtClean="0"/>
              <a:t>Golby</a:t>
            </a:r>
            <a:r>
              <a:rPr lang="en-AU" dirty="0" smtClean="0"/>
              <a:t> 2005</a:t>
            </a:r>
            <a:endParaRPr lang="en-AU" dirty="0"/>
          </a:p>
        </p:txBody>
      </p:sp>
      <p:sp>
        <p:nvSpPr>
          <p:cNvPr id="3" name="Content Placeholder 2"/>
          <p:cNvSpPr>
            <a:spLocks noGrp="1"/>
          </p:cNvSpPr>
          <p:nvPr>
            <p:ph idx="1"/>
          </p:nvPr>
        </p:nvSpPr>
        <p:spPr>
          <a:xfrm>
            <a:off x="457200" y="2895600"/>
            <a:ext cx="8229600" cy="3429000"/>
          </a:xfrm>
        </p:spPr>
        <p:txBody>
          <a:bodyPr/>
          <a:lstStyle/>
          <a:p>
            <a:r>
              <a:rPr lang="en-AU" dirty="0" smtClean="0"/>
              <a:t>Built </a:t>
            </a:r>
            <a:r>
              <a:rPr lang="en-AU" dirty="0" smtClean="0"/>
              <a:t>on </a:t>
            </a:r>
            <a:r>
              <a:rPr lang="en-AU" dirty="0" smtClean="0"/>
              <a:t>Grossman and Grossman and found infant’s preferences to different attachment figures is dependent on subtle specifics of the situation</a:t>
            </a:r>
            <a:endParaRPr lang="en-AU" dirty="0"/>
          </a:p>
        </p:txBody>
      </p:sp>
    </p:spTree>
    <p:extLst>
      <p:ext uri="{BB962C8B-B14F-4D97-AF65-F5344CB8AC3E}">
        <p14:creationId xmlns:p14="http://schemas.microsoft.com/office/powerpoint/2010/main" val="3934699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Gender vs </a:t>
            </a:r>
            <a:r>
              <a:rPr lang="en-AU" dirty="0"/>
              <a:t>G</a:t>
            </a:r>
            <a:r>
              <a:rPr lang="en-AU" dirty="0" smtClean="0"/>
              <a:t>ender Roles</a:t>
            </a:r>
            <a:endParaRPr lang="en-AU" dirty="0"/>
          </a:p>
        </p:txBody>
      </p:sp>
      <p:sp>
        <p:nvSpPr>
          <p:cNvPr id="3" name="Content Placeholder 2"/>
          <p:cNvSpPr>
            <a:spLocks noGrp="1"/>
          </p:cNvSpPr>
          <p:nvPr>
            <p:ph idx="1"/>
          </p:nvPr>
        </p:nvSpPr>
        <p:spPr>
          <a:xfrm>
            <a:off x="457200" y="2286000"/>
            <a:ext cx="8229600" cy="4038600"/>
          </a:xfrm>
        </p:spPr>
        <p:txBody>
          <a:bodyPr>
            <a:normAutofit/>
          </a:bodyPr>
          <a:lstStyle/>
          <a:p>
            <a:pPr marL="0" indent="0">
              <a:buNone/>
            </a:pPr>
            <a:r>
              <a:rPr lang="en-AU" b="1" dirty="0" smtClean="0"/>
              <a:t>Grossman, Grossman, Kindler &amp; Zimmermann (2008)</a:t>
            </a:r>
          </a:p>
          <a:p>
            <a:pPr marL="0" indent="0">
              <a:buNone/>
            </a:pPr>
            <a:endParaRPr lang="en-AU" dirty="0" smtClean="0"/>
          </a:p>
          <a:p>
            <a:r>
              <a:rPr lang="en-AU" dirty="0" smtClean="0"/>
              <a:t>Found that the dichotomy between safety and security and exploration and play is not related to gender per se, but to gender roles</a:t>
            </a:r>
          </a:p>
          <a:p>
            <a:pPr marL="0" indent="0">
              <a:buNone/>
            </a:pPr>
            <a:endParaRPr lang="en-AU" dirty="0" smtClean="0"/>
          </a:p>
          <a:p>
            <a:r>
              <a:rPr lang="en-AU" dirty="0" smtClean="0"/>
              <a:t>Either or both parents can provide security and nurturance as well as fostering play and exploration</a:t>
            </a:r>
            <a:endParaRPr lang="en-AU" dirty="0"/>
          </a:p>
        </p:txBody>
      </p:sp>
    </p:spTree>
    <p:extLst>
      <p:ext uri="{BB962C8B-B14F-4D97-AF65-F5344CB8AC3E}">
        <p14:creationId xmlns:p14="http://schemas.microsoft.com/office/powerpoint/2010/main" val="9656308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Sir Richard Bowlby</a:t>
            </a:r>
            <a:endParaRPr lang="en-AU" dirty="0"/>
          </a:p>
        </p:txBody>
      </p:sp>
      <p:sp>
        <p:nvSpPr>
          <p:cNvPr id="3" name="Content Placeholder 2"/>
          <p:cNvSpPr>
            <a:spLocks noGrp="1"/>
          </p:cNvSpPr>
          <p:nvPr>
            <p:ph idx="1"/>
          </p:nvPr>
        </p:nvSpPr>
        <p:spPr>
          <a:xfrm>
            <a:off x="457200" y="2286000"/>
            <a:ext cx="8229600" cy="4038600"/>
          </a:xfrm>
        </p:spPr>
        <p:txBody>
          <a:bodyPr>
            <a:normAutofit/>
          </a:bodyPr>
          <a:lstStyle/>
          <a:p>
            <a:pPr marL="0" indent="0">
              <a:buNone/>
            </a:pPr>
            <a:r>
              <a:rPr lang="en-AU" b="1" dirty="0" smtClean="0"/>
              <a:t>2010 interview:</a:t>
            </a:r>
          </a:p>
          <a:p>
            <a:pPr marL="0" indent="0">
              <a:buNone/>
            </a:pPr>
            <a:endParaRPr lang="en-AU" b="1" dirty="0" smtClean="0"/>
          </a:p>
          <a:p>
            <a:r>
              <a:rPr lang="en-AU" i="1" dirty="0" smtClean="0"/>
              <a:t> “I remember asking my father about the role of fathers in attachment theory, but he didn’t have a well thought out opinion and finished the conversation by saying </a:t>
            </a:r>
            <a:r>
              <a:rPr lang="en-AU" b="1" i="1" dirty="0" smtClean="0"/>
              <a:t>‘well a child doesn’t need two mothers’”</a:t>
            </a:r>
          </a:p>
          <a:p>
            <a:pPr marL="0" indent="0">
              <a:buNone/>
            </a:pPr>
            <a:endParaRPr lang="en-AU" b="1" i="1" dirty="0" smtClean="0"/>
          </a:p>
          <a:p>
            <a:r>
              <a:rPr lang="en-AU" i="1" dirty="0" smtClean="0"/>
              <a:t>“I suspect his intense focus on mothers has biased researchers and distorted cultural values”</a:t>
            </a:r>
            <a:endParaRPr lang="en-AU" i="1" dirty="0"/>
          </a:p>
        </p:txBody>
      </p:sp>
    </p:spTree>
    <p:extLst>
      <p:ext uri="{BB962C8B-B14F-4D97-AF65-F5344CB8AC3E}">
        <p14:creationId xmlns:p14="http://schemas.microsoft.com/office/powerpoint/2010/main" val="3377335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143000"/>
            <a:ext cx="8229600" cy="1143000"/>
          </a:xfrm>
        </p:spPr>
        <p:txBody>
          <a:bodyPr>
            <a:normAutofit fontScale="90000"/>
          </a:bodyPr>
          <a:lstStyle/>
          <a:p>
            <a:r>
              <a:rPr lang="en-AU" dirty="0" smtClean="0"/>
              <a:t>Sir Richard Bowlby model of attachment</a:t>
            </a:r>
            <a:endParaRPr lang="en-AU" dirty="0"/>
          </a:p>
        </p:txBody>
      </p:sp>
      <p:sp>
        <p:nvSpPr>
          <p:cNvPr id="3" name="Content Placeholder 2"/>
          <p:cNvSpPr>
            <a:spLocks noGrp="1"/>
          </p:cNvSpPr>
          <p:nvPr>
            <p:ph idx="1"/>
          </p:nvPr>
        </p:nvSpPr>
        <p:spPr>
          <a:xfrm>
            <a:off x="457200" y="2971800"/>
            <a:ext cx="8229600" cy="3352800"/>
          </a:xfrm>
        </p:spPr>
        <p:txBody>
          <a:bodyPr>
            <a:normAutofit lnSpcReduction="10000"/>
          </a:bodyPr>
          <a:lstStyle/>
          <a:p>
            <a:r>
              <a:rPr lang="en-AU" dirty="0" smtClean="0"/>
              <a:t>Influenced and endorsed by Klaus and Karin Grossman</a:t>
            </a:r>
          </a:p>
          <a:p>
            <a:pPr marL="0" indent="0">
              <a:buNone/>
            </a:pPr>
            <a:endParaRPr lang="en-AU" dirty="0" smtClean="0"/>
          </a:p>
          <a:p>
            <a:r>
              <a:rPr lang="en-AU" i="1" dirty="0" smtClean="0"/>
              <a:t>“Being a ‘</a:t>
            </a:r>
            <a:r>
              <a:rPr lang="en-AU" i="1" dirty="0" smtClean="0"/>
              <a:t>primary attachment figure’ </a:t>
            </a:r>
            <a:r>
              <a:rPr lang="en-AU" i="1" dirty="0" smtClean="0"/>
              <a:t>would change the importance we place on fathers … it would allow us to re-evaluate the importance of a father’s role and to recognise that his significance in his child’s history is equal to that of a mother’s”</a:t>
            </a:r>
            <a:endParaRPr lang="en-AU" i="1" dirty="0"/>
          </a:p>
        </p:txBody>
      </p:sp>
    </p:spTree>
    <p:extLst>
      <p:ext uri="{BB962C8B-B14F-4D97-AF65-F5344CB8AC3E}">
        <p14:creationId xmlns:p14="http://schemas.microsoft.com/office/powerpoint/2010/main" val="2822759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AMCTPDOM01\user$\hanavank\Documents\Family Pathways Network\Attachment and fathers\Richard Bowlby model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00" y="609600"/>
            <a:ext cx="8128000"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3197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Sir Richard Bowlby - 2010</a:t>
            </a:r>
            <a:endParaRPr lang="en-AU" dirty="0"/>
          </a:p>
        </p:txBody>
      </p:sp>
      <p:sp>
        <p:nvSpPr>
          <p:cNvPr id="3" name="Content Placeholder 2"/>
          <p:cNvSpPr>
            <a:spLocks noGrp="1"/>
          </p:cNvSpPr>
          <p:nvPr>
            <p:ph idx="1"/>
          </p:nvPr>
        </p:nvSpPr>
        <p:spPr/>
        <p:txBody>
          <a:bodyPr/>
          <a:lstStyle/>
          <a:p>
            <a:pPr marL="0" indent="0">
              <a:buNone/>
            </a:pPr>
            <a:endParaRPr lang="en-AU" dirty="0" smtClean="0"/>
          </a:p>
          <a:p>
            <a:pPr marL="0" indent="0">
              <a:buNone/>
            </a:pPr>
            <a:endParaRPr lang="en-AU" dirty="0"/>
          </a:p>
          <a:p>
            <a:pPr marL="0" indent="0">
              <a:buNone/>
            </a:pPr>
            <a:r>
              <a:rPr lang="en-AU" i="1" dirty="0" smtClean="0"/>
              <a:t>“this is a bit controversial to say that children may have two primary attachment figures, </a:t>
            </a:r>
            <a:r>
              <a:rPr lang="en-AU" b="1" i="1" dirty="0" smtClean="0"/>
              <a:t>but if dads matter, then they matter” </a:t>
            </a:r>
            <a:endParaRPr lang="en-AU" b="1" i="1" dirty="0"/>
          </a:p>
        </p:txBody>
      </p:sp>
    </p:spTree>
    <p:extLst>
      <p:ext uri="{BB962C8B-B14F-4D97-AF65-F5344CB8AC3E}">
        <p14:creationId xmlns:p14="http://schemas.microsoft.com/office/powerpoint/2010/main" val="29604409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Going off on a tangent</a:t>
            </a:r>
            <a:endParaRPr lang="en-AU" dirty="0"/>
          </a:p>
        </p:txBody>
      </p:sp>
      <p:sp>
        <p:nvSpPr>
          <p:cNvPr id="3" name="Content Placeholder 2"/>
          <p:cNvSpPr>
            <a:spLocks noGrp="1"/>
          </p:cNvSpPr>
          <p:nvPr>
            <p:ph idx="1"/>
          </p:nvPr>
        </p:nvSpPr>
        <p:spPr/>
        <p:txBody>
          <a:bodyPr>
            <a:normAutofit lnSpcReduction="10000"/>
          </a:bodyPr>
          <a:lstStyle/>
          <a:p>
            <a:r>
              <a:rPr lang="en-AU" dirty="0" smtClean="0"/>
              <a:t>Testosterone research</a:t>
            </a:r>
          </a:p>
          <a:p>
            <a:pPr marL="0" indent="0">
              <a:buNone/>
            </a:pPr>
            <a:endParaRPr lang="en-AU" dirty="0" smtClean="0"/>
          </a:p>
          <a:p>
            <a:r>
              <a:rPr lang="en-AU" dirty="0" smtClean="0"/>
              <a:t>Testosterone drops through pregnancy and then dramatically immediately after the birth</a:t>
            </a:r>
          </a:p>
          <a:p>
            <a:endParaRPr lang="en-AU" dirty="0" smtClean="0"/>
          </a:p>
          <a:p>
            <a:r>
              <a:rPr lang="en-AU" dirty="0" smtClean="0"/>
              <a:t>Involved fathering is associated with lower testosterone</a:t>
            </a:r>
          </a:p>
          <a:p>
            <a:pPr marL="0" indent="0">
              <a:buNone/>
            </a:pPr>
            <a:endParaRPr lang="en-AU" dirty="0" smtClean="0"/>
          </a:p>
          <a:p>
            <a:r>
              <a:rPr lang="en-AU" dirty="0" smtClean="0"/>
              <a:t>Lower testosterone is associated with greater empathy, responsiveness to infant cries</a:t>
            </a:r>
            <a:endParaRPr lang="en-AU" dirty="0"/>
          </a:p>
        </p:txBody>
      </p:sp>
    </p:spTree>
    <p:extLst>
      <p:ext uri="{BB962C8B-B14F-4D97-AF65-F5344CB8AC3E}">
        <p14:creationId xmlns:p14="http://schemas.microsoft.com/office/powerpoint/2010/main" val="3462535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Bowlby – Ainsworth tradition</a:t>
            </a:r>
            <a:endParaRPr lang="en-AU" dirty="0"/>
          </a:p>
        </p:txBody>
      </p:sp>
      <p:sp>
        <p:nvSpPr>
          <p:cNvPr id="3" name="Content Placeholder 2"/>
          <p:cNvSpPr>
            <a:spLocks noGrp="1"/>
          </p:cNvSpPr>
          <p:nvPr>
            <p:ph idx="1"/>
          </p:nvPr>
        </p:nvSpPr>
        <p:spPr>
          <a:xfrm>
            <a:off x="457200" y="2590800"/>
            <a:ext cx="8229600" cy="3733800"/>
          </a:xfrm>
        </p:spPr>
        <p:txBody>
          <a:bodyPr>
            <a:normAutofit/>
          </a:bodyPr>
          <a:lstStyle/>
          <a:p>
            <a:r>
              <a:rPr lang="en-AU" dirty="0" smtClean="0"/>
              <a:t>Most significant research in attachment has been carried out by colleagues and associates of John Bowlby or Mary Ainsworth.  Richard Bowlby is the son of John Bowlby and is the patron of the Bowlby </a:t>
            </a:r>
            <a:r>
              <a:rPr lang="en-AU" dirty="0" err="1" smtClean="0"/>
              <a:t>Center</a:t>
            </a:r>
            <a:r>
              <a:rPr lang="en-AU" dirty="0" smtClean="0"/>
              <a:t> </a:t>
            </a:r>
            <a:r>
              <a:rPr lang="en-AU" dirty="0" smtClean="0"/>
              <a:t>in London</a:t>
            </a:r>
          </a:p>
          <a:p>
            <a:pPr marL="0" indent="0">
              <a:buNone/>
            </a:pPr>
            <a:endParaRPr lang="en-AU" dirty="0" smtClean="0"/>
          </a:p>
          <a:p>
            <a:r>
              <a:rPr lang="en-AU" dirty="0" smtClean="0"/>
              <a:t>All the research reviewed here is in the Bowlby – Ainsworth tradition</a:t>
            </a:r>
            <a:endParaRPr lang="en-AU" dirty="0"/>
          </a:p>
        </p:txBody>
      </p:sp>
    </p:spTree>
    <p:extLst>
      <p:ext uri="{BB962C8B-B14F-4D97-AF65-F5344CB8AC3E}">
        <p14:creationId xmlns:p14="http://schemas.microsoft.com/office/powerpoint/2010/main" val="8672779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Can this history help?</a:t>
            </a:r>
            <a:endParaRPr lang="en-AU" dirty="0"/>
          </a:p>
        </p:txBody>
      </p:sp>
      <p:sp>
        <p:nvSpPr>
          <p:cNvPr id="3" name="Content Placeholder 2"/>
          <p:cNvSpPr>
            <a:spLocks noGrp="1"/>
          </p:cNvSpPr>
          <p:nvPr>
            <p:ph idx="1"/>
          </p:nvPr>
        </p:nvSpPr>
        <p:spPr>
          <a:xfrm>
            <a:off x="457200" y="2209800"/>
            <a:ext cx="8229600" cy="4114800"/>
          </a:xfrm>
        </p:spPr>
        <p:txBody>
          <a:bodyPr>
            <a:normAutofit lnSpcReduction="10000"/>
          </a:bodyPr>
          <a:lstStyle/>
          <a:p>
            <a:r>
              <a:rPr lang="en-AU" dirty="0" smtClean="0"/>
              <a:t>2013 AFCC Think Tank</a:t>
            </a:r>
          </a:p>
          <a:p>
            <a:pPr marL="0" indent="0">
              <a:buNone/>
            </a:pPr>
            <a:endParaRPr lang="en-AU" dirty="0" smtClean="0"/>
          </a:p>
          <a:p>
            <a:r>
              <a:rPr lang="en-AU" dirty="0" smtClean="0"/>
              <a:t>32 invited guests, researchers, theorists, lawyers and judicial officers.</a:t>
            </a:r>
          </a:p>
          <a:p>
            <a:pPr marL="0" indent="0">
              <a:buNone/>
            </a:pPr>
            <a:endParaRPr lang="en-AU" dirty="0" smtClean="0"/>
          </a:p>
          <a:p>
            <a:r>
              <a:rPr lang="en-AU" dirty="0" smtClean="0"/>
              <a:t>All our main players were invited, Jenn McIntosh, Richard </a:t>
            </a:r>
            <a:r>
              <a:rPr lang="en-AU" dirty="0" err="1" smtClean="0"/>
              <a:t>Warshak</a:t>
            </a:r>
            <a:r>
              <a:rPr lang="en-AU" dirty="0" smtClean="0"/>
              <a:t>, Michael Lamb, Marsha Kline Pruett </a:t>
            </a:r>
          </a:p>
          <a:p>
            <a:endParaRPr lang="en-AU" dirty="0" smtClean="0"/>
          </a:p>
          <a:p>
            <a:r>
              <a:rPr lang="en-AU" dirty="0" smtClean="0"/>
              <a:t>Chief Justice Diana Bryant invited but unable to attend </a:t>
            </a:r>
            <a:endParaRPr lang="en-AU" dirty="0"/>
          </a:p>
        </p:txBody>
      </p:sp>
    </p:spTree>
    <p:extLst>
      <p:ext uri="{BB962C8B-B14F-4D97-AF65-F5344CB8AC3E}">
        <p14:creationId xmlns:p14="http://schemas.microsoft.com/office/powerpoint/2010/main" val="18250596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did they conclude?</a:t>
            </a:r>
            <a:endParaRPr lang="en-AU" dirty="0"/>
          </a:p>
        </p:txBody>
      </p:sp>
      <p:sp>
        <p:nvSpPr>
          <p:cNvPr id="3" name="Content Placeholder 2"/>
          <p:cNvSpPr>
            <a:spLocks noGrp="1"/>
          </p:cNvSpPr>
          <p:nvPr>
            <p:ph idx="1"/>
          </p:nvPr>
        </p:nvSpPr>
        <p:spPr>
          <a:xfrm>
            <a:off x="457200" y="2286000"/>
            <a:ext cx="8229600" cy="4038600"/>
          </a:xfrm>
        </p:spPr>
        <p:txBody>
          <a:bodyPr>
            <a:normAutofit lnSpcReduction="10000"/>
          </a:bodyPr>
          <a:lstStyle/>
          <a:p>
            <a:r>
              <a:rPr lang="en-AU" dirty="0" smtClean="0"/>
              <a:t>Shared parenting is different to divided parenting time</a:t>
            </a:r>
          </a:p>
          <a:p>
            <a:endParaRPr lang="en-AU" dirty="0" smtClean="0"/>
          </a:p>
          <a:p>
            <a:r>
              <a:rPr lang="en-AU" dirty="0" smtClean="0"/>
              <a:t>Parenting plans are best when they are built around </a:t>
            </a:r>
            <a:r>
              <a:rPr lang="en-AU" b="1" dirty="0" smtClean="0"/>
              <a:t>“family functionality” </a:t>
            </a:r>
            <a:r>
              <a:rPr lang="en-AU" dirty="0" smtClean="0"/>
              <a:t>rather than </a:t>
            </a:r>
            <a:r>
              <a:rPr lang="en-AU" b="1" dirty="0" smtClean="0"/>
              <a:t>“perceived parental fairness”</a:t>
            </a:r>
          </a:p>
          <a:p>
            <a:endParaRPr lang="en-AU" b="1" dirty="0" smtClean="0"/>
          </a:p>
          <a:p>
            <a:pPr marL="0" indent="0">
              <a:buNone/>
            </a:pPr>
            <a:r>
              <a:rPr lang="en-AU" i="1" dirty="0" smtClean="0"/>
              <a:t>“it is more difficult for men than women to stay committed to parenting after separation but it is important for the family that they do so when they are motivated to be loving, engaged parents</a:t>
            </a:r>
            <a:r>
              <a:rPr lang="en-AU" dirty="0" smtClean="0"/>
              <a:t>”</a:t>
            </a:r>
            <a:endParaRPr lang="en-AU" dirty="0"/>
          </a:p>
        </p:txBody>
      </p:sp>
    </p:spTree>
    <p:extLst>
      <p:ext uri="{BB962C8B-B14F-4D97-AF65-F5344CB8AC3E}">
        <p14:creationId xmlns:p14="http://schemas.microsoft.com/office/powerpoint/2010/main" val="1254776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we will cover today</a:t>
            </a:r>
            <a:endParaRPr lang="en-AU" dirty="0"/>
          </a:p>
        </p:txBody>
      </p:sp>
      <p:sp>
        <p:nvSpPr>
          <p:cNvPr id="3" name="Content Placeholder 2"/>
          <p:cNvSpPr>
            <a:spLocks noGrp="1"/>
          </p:cNvSpPr>
          <p:nvPr>
            <p:ph idx="1"/>
          </p:nvPr>
        </p:nvSpPr>
        <p:spPr/>
        <p:txBody>
          <a:bodyPr/>
          <a:lstStyle/>
          <a:p>
            <a:r>
              <a:rPr lang="en-AU" dirty="0" smtClean="0"/>
              <a:t>Contemporary controversy about father involvement and attachment in the family law sector</a:t>
            </a:r>
          </a:p>
          <a:p>
            <a:pPr marL="0" indent="0">
              <a:buNone/>
            </a:pPr>
            <a:endParaRPr lang="en-AU" dirty="0" smtClean="0"/>
          </a:p>
          <a:p>
            <a:r>
              <a:rPr lang="en-AU" dirty="0" smtClean="0"/>
              <a:t>What can the history of attachment research and theory tells us about father involvement and attachment?</a:t>
            </a:r>
          </a:p>
          <a:p>
            <a:pPr marL="0" indent="0">
              <a:buNone/>
            </a:pPr>
            <a:endParaRPr lang="en-AU" dirty="0" smtClean="0"/>
          </a:p>
          <a:p>
            <a:r>
              <a:rPr lang="en-AU" dirty="0" smtClean="0"/>
              <a:t>Attempts to reconcile the differences and to further a more integrated approach</a:t>
            </a:r>
            <a:endParaRPr lang="en-AU" dirty="0"/>
          </a:p>
        </p:txBody>
      </p:sp>
    </p:spTree>
    <p:extLst>
      <p:ext uri="{BB962C8B-B14F-4D97-AF65-F5344CB8AC3E}">
        <p14:creationId xmlns:p14="http://schemas.microsoft.com/office/powerpoint/2010/main" val="16813739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McIntosh, Pruett &amp; Kelly 2014</a:t>
            </a:r>
            <a:endParaRPr lang="en-AU" dirty="0"/>
          </a:p>
        </p:txBody>
      </p:sp>
      <p:sp>
        <p:nvSpPr>
          <p:cNvPr id="3" name="Content Placeholder 2"/>
          <p:cNvSpPr>
            <a:spLocks noGrp="1"/>
          </p:cNvSpPr>
          <p:nvPr>
            <p:ph idx="1"/>
          </p:nvPr>
        </p:nvSpPr>
        <p:spPr/>
        <p:txBody>
          <a:bodyPr>
            <a:normAutofit/>
          </a:bodyPr>
          <a:lstStyle/>
          <a:p>
            <a:r>
              <a:rPr lang="en-AU" i="1" dirty="0" smtClean="0"/>
              <a:t>“… a synthesis of attachment and parental involvement is both possible and empirically  supported”</a:t>
            </a:r>
          </a:p>
          <a:p>
            <a:pPr marL="0" indent="0">
              <a:buNone/>
            </a:pPr>
            <a:endParaRPr lang="en-AU" i="1" dirty="0" smtClean="0"/>
          </a:p>
          <a:p>
            <a:r>
              <a:rPr lang="en-AU" i="1" dirty="0" smtClean="0"/>
              <a:t>“the young child needs early, organised caregiving from at least one, and most advantageously more than one available caregiver.  An optimal goal is </a:t>
            </a:r>
            <a:r>
              <a:rPr lang="en-AU" b="1" i="1" dirty="0" smtClean="0"/>
              <a:t>“a triadic secure base” </a:t>
            </a:r>
            <a:r>
              <a:rPr lang="en-AU" i="1" dirty="0" smtClean="0"/>
              <a:t>constituted by both parents and the child”</a:t>
            </a:r>
            <a:endParaRPr lang="en-AU" i="1" dirty="0"/>
          </a:p>
        </p:txBody>
      </p:sp>
    </p:spTree>
    <p:extLst>
      <p:ext uri="{BB962C8B-B14F-4D97-AF65-F5344CB8AC3E}">
        <p14:creationId xmlns:p14="http://schemas.microsoft.com/office/powerpoint/2010/main" val="26442934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McIntosh, Pruett &amp; Kelly 2014</a:t>
            </a:r>
            <a:endParaRPr lang="en-AU" dirty="0"/>
          </a:p>
        </p:txBody>
      </p:sp>
      <p:sp>
        <p:nvSpPr>
          <p:cNvPr id="3" name="Content Placeholder 2"/>
          <p:cNvSpPr>
            <a:spLocks noGrp="1"/>
          </p:cNvSpPr>
          <p:nvPr>
            <p:ph idx="1"/>
          </p:nvPr>
        </p:nvSpPr>
        <p:spPr>
          <a:xfrm>
            <a:off x="457200" y="2286000"/>
            <a:ext cx="8229600" cy="4038600"/>
          </a:xfrm>
        </p:spPr>
        <p:txBody>
          <a:bodyPr/>
          <a:lstStyle/>
          <a:p>
            <a:pPr marL="0" indent="0">
              <a:buNone/>
            </a:pPr>
            <a:r>
              <a:rPr lang="en-AU" dirty="0" smtClean="0"/>
              <a:t>They suggest:</a:t>
            </a:r>
          </a:p>
          <a:p>
            <a:pPr marL="0" indent="0">
              <a:buNone/>
            </a:pPr>
            <a:endParaRPr lang="en-AU" dirty="0" smtClean="0"/>
          </a:p>
          <a:p>
            <a:pPr marL="0" indent="0">
              <a:buNone/>
            </a:pPr>
            <a:r>
              <a:rPr lang="en-AU" i="1" dirty="0" smtClean="0"/>
              <a:t>“high frequency overnight schedules can be disruptive to children’s attachment”</a:t>
            </a:r>
          </a:p>
          <a:p>
            <a:pPr marL="0" indent="0">
              <a:buNone/>
            </a:pPr>
            <a:r>
              <a:rPr lang="en-AU" dirty="0" smtClean="0"/>
              <a:t>But…</a:t>
            </a:r>
          </a:p>
          <a:p>
            <a:pPr marL="0" indent="0">
              <a:buNone/>
            </a:pPr>
            <a:r>
              <a:rPr lang="en-AU" i="1" dirty="0" smtClean="0"/>
              <a:t>“cautions against any overnight time between infant and non-resident parent are not supported by the literature”</a:t>
            </a:r>
            <a:endParaRPr lang="en-AU" i="1" dirty="0"/>
          </a:p>
        </p:txBody>
      </p:sp>
    </p:spTree>
    <p:extLst>
      <p:ext uri="{BB962C8B-B14F-4D97-AF65-F5344CB8AC3E}">
        <p14:creationId xmlns:p14="http://schemas.microsoft.com/office/powerpoint/2010/main" val="5778858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McIntosh, Pruett &amp; Kelly 2014</a:t>
            </a:r>
          </a:p>
        </p:txBody>
      </p:sp>
      <p:sp>
        <p:nvSpPr>
          <p:cNvPr id="3" name="Content Placeholder 2"/>
          <p:cNvSpPr>
            <a:spLocks noGrp="1"/>
          </p:cNvSpPr>
          <p:nvPr>
            <p:ph idx="1"/>
          </p:nvPr>
        </p:nvSpPr>
        <p:spPr/>
        <p:txBody>
          <a:bodyPr/>
          <a:lstStyle/>
          <a:p>
            <a:r>
              <a:rPr lang="en-AU" i="1" dirty="0" smtClean="0"/>
              <a:t>“We </a:t>
            </a:r>
            <a:r>
              <a:rPr lang="en-AU" i="1" dirty="0"/>
              <a:t>should not reduce developmental needs to either-or </a:t>
            </a:r>
            <a:r>
              <a:rPr lang="en-AU" i="1" dirty="0" smtClean="0"/>
              <a:t>scenarios”</a:t>
            </a:r>
          </a:p>
          <a:p>
            <a:endParaRPr lang="en-AU" i="1" dirty="0"/>
          </a:p>
          <a:p>
            <a:r>
              <a:rPr lang="en-AU" i="1" dirty="0" smtClean="0"/>
              <a:t>“How </a:t>
            </a:r>
            <a:r>
              <a:rPr lang="en-AU" i="1" dirty="0"/>
              <a:t>much time is needed to ensure separated parents each have a positive relationship and are able to consolidate a foundation for </a:t>
            </a:r>
            <a:r>
              <a:rPr lang="en-AU" i="1" dirty="0" smtClean="0"/>
              <a:t>life”</a:t>
            </a:r>
          </a:p>
          <a:p>
            <a:endParaRPr lang="en-AU" i="1" dirty="0"/>
          </a:p>
          <a:p>
            <a:r>
              <a:rPr lang="en-AU" i="1" dirty="0" smtClean="0"/>
              <a:t>“Attachment </a:t>
            </a:r>
            <a:r>
              <a:rPr lang="en-AU" i="1" dirty="0"/>
              <a:t>and parent involvement need to become </a:t>
            </a:r>
            <a:r>
              <a:rPr lang="en-AU" i="1" dirty="0" smtClean="0"/>
              <a:t>‘nested concepts’”</a:t>
            </a:r>
            <a:endParaRPr lang="en-AU" i="1" dirty="0"/>
          </a:p>
          <a:p>
            <a:endParaRPr lang="en-AU" dirty="0"/>
          </a:p>
        </p:txBody>
      </p:sp>
    </p:spTree>
    <p:extLst>
      <p:ext uri="{BB962C8B-B14F-4D97-AF65-F5344CB8AC3E}">
        <p14:creationId xmlns:p14="http://schemas.microsoft.com/office/powerpoint/2010/main" val="23412394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about the neuroscience</a:t>
            </a:r>
            <a:endParaRPr lang="en-AU" dirty="0"/>
          </a:p>
        </p:txBody>
      </p:sp>
      <p:sp>
        <p:nvSpPr>
          <p:cNvPr id="3" name="Content Placeholder 2"/>
          <p:cNvSpPr>
            <a:spLocks noGrp="1"/>
          </p:cNvSpPr>
          <p:nvPr>
            <p:ph idx="1"/>
          </p:nvPr>
        </p:nvSpPr>
        <p:spPr>
          <a:xfrm>
            <a:off x="457200" y="2362200"/>
            <a:ext cx="8229600" cy="3962400"/>
          </a:xfrm>
        </p:spPr>
        <p:txBody>
          <a:bodyPr>
            <a:normAutofit fontScale="92500" lnSpcReduction="10000"/>
          </a:bodyPr>
          <a:lstStyle/>
          <a:p>
            <a:pPr marL="0" indent="0">
              <a:buNone/>
            </a:pPr>
            <a:r>
              <a:rPr lang="en-AU" sz="3200" i="1" dirty="0" smtClean="0"/>
              <a:t>“I know </a:t>
            </a:r>
            <a:r>
              <a:rPr lang="en-AU" sz="3200" i="1" dirty="0"/>
              <a:t>there is neurobiological </a:t>
            </a:r>
            <a:r>
              <a:rPr lang="en-AU" sz="3200" i="1" dirty="0" smtClean="0"/>
              <a:t>research that </a:t>
            </a:r>
            <a:r>
              <a:rPr lang="en-AU" sz="3200" i="1" dirty="0"/>
              <a:t>demonstrates </a:t>
            </a:r>
            <a:r>
              <a:rPr lang="en-AU" sz="3200" i="1" dirty="0" smtClean="0"/>
              <a:t>(gender) differences</a:t>
            </a:r>
            <a:r>
              <a:rPr lang="en-AU" sz="3200" i="1" dirty="0"/>
              <a:t>. I just cannot get myself to take those findings seriously because of </a:t>
            </a:r>
            <a:r>
              <a:rPr lang="en-AU" sz="3200" i="1" dirty="0" smtClean="0"/>
              <a:t>my own </a:t>
            </a:r>
            <a:r>
              <a:rPr lang="en-AU" sz="3200" i="1" dirty="0"/>
              <a:t>experience as a father, because of my own experience of my parents, because of my </a:t>
            </a:r>
            <a:r>
              <a:rPr lang="en-AU" sz="3200" i="1" dirty="0" smtClean="0"/>
              <a:t>experience as </a:t>
            </a:r>
            <a:r>
              <a:rPr lang="en-AU" sz="3200" i="1" dirty="0"/>
              <a:t>a therapist. Both men and women have deep potentials for caring for </a:t>
            </a:r>
            <a:r>
              <a:rPr lang="en-AU" sz="3200" i="1" dirty="0" smtClean="0"/>
              <a:t>infants”</a:t>
            </a:r>
          </a:p>
          <a:p>
            <a:pPr marL="0" indent="0" algn="r">
              <a:buNone/>
            </a:pPr>
            <a:r>
              <a:rPr lang="en-AU" dirty="0" smtClean="0"/>
              <a:t>Dan Siegel 2011</a:t>
            </a:r>
            <a:endParaRPr lang="en-AU" dirty="0"/>
          </a:p>
        </p:txBody>
      </p:sp>
    </p:spTree>
    <p:extLst>
      <p:ext uri="{BB962C8B-B14F-4D97-AF65-F5344CB8AC3E}">
        <p14:creationId xmlns:p14="http://schemas.microsoft.com/office/powerpoint/2010/main" val="37141133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Anthropology</a:t>
            </a:r>
            <a:endParaRPr lang="en-AU" dirty="0"/>
          </a:p>
        </p:txBody>
      </p:sp>
      <p:sp>
        <p:nvSpPr>
          <p:cNvPr id="3" name="Content Placeholder 2"/>
          <p:cNvSpPr>
            <a:spLocks noGrp="1"/>
          </p:cNvSpPr>
          <p:nvPr>
            <p:ph idx="1"/>
          </p:nvPr>
        </p:nvSpPr>
        <p:spPr>
          <a:xfrm>
            <a:off x="457200" y="2057400"/>
            <a:ext cx="8229600" cy="4267200"/>
          </a:xfrm>
        </p:spPr>
        <p:txBody>
          <a:bodyPr>
            <a:normAutofit/>
          </a:bodyPr>
          <a:lstStyle/>
          <a:p>
            <a:r>
              <a:rPr lang="en-AU" dirty="0" smtClean="0"/>
              <a:t>Fathering and father involvement is changing rapidly and this is occurring across the globe</a:t>
            </a:r>
          </a:p>
          <a:p>
            <a:pPr marL="0" indent="0">
              <a:buNone/>
            </a:pPr>
            <a:endParaRPr lang="en-AU" dirty="0" smtClean="0"/>
          </a:p>
          <a:p>
            <a:r>
              <a:rPr lang="en-AU" dirty="0" smtClean="0"/>
              <a:t>Gender in a gendered world</a:t>
            </a:r>
          </a:p>
          <a:p>
            <a:pPr marL="0" indent="0">
              <a:buNone/>
            </a:pPr>
            <a:endParaRPr lang="en-AU" dirty="0" smtClean="0"/>
          </a:p>
          <a:p>
            <a:r>
              <a:rPr lang="en-AU" dirty="0" smtClean="0"/>
              <a:t>Parental conflict and family violence</a:t>
            </a:r>
          </a:p>
          <a:p>
            <a:pPr marL="0" indent="0">
              <a:buNone/>
            </a:pPr>
            <a:endParaRPr lang="en-AU" dirty="0" smtClean="0"/>
          </a:p>
          <a:p>
            <a:r>
              <a:rPr lang="en-AU" dirty="0" smtClean="0"/>
              <a:t>Father involvement and father’s responsibility - The Fathering Project vs The Red Pill</a:t>
            </a:r>
          </a:p>
          <a:p>
            <a:endParaRPr lang="en-AU" dirty="0"/>
          </a:p>
        </p:txBody>
      </p:sp>
    </p:spTree>
    <p:extLst>
      <p:ext uri="{BB962C8B-B14F-4D97-AF65-F5344CB8AC3E}">
        <p14:creationId xmlns:p14="http://schemas.microsoft.com/office/powerpoint/2010/main" val="18229508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76687"/>
            <a:ext cx="8229600" cy="1143000"/>
          </a:xfrm>
        </p:spPr>
        <p:txBody>
          <a:bodyPr/>
          <a:lstStyle/>
          <a:p>
            <a:r>
              <a:rPr lang="en-AU" dirty="0" smtClean="0"/>
              <a:t>Parental conflict</a:t>
            </a:r>
            <a:endParaRPr lang="en-AU" dirty="0"/>
          </a:p>
        </p:txBody>
      </p:sp>
      <p:sp>
        <p:nvSpPr>
          <p:cNvPr id="3" name="Content Placeholder 2"/>
          <p:cNvSpPr>
            <a:spLocks noGrp="1"/>
          </p:cNvSpPr>
          <p:nvPr>
            <p:ph idx="1"/>
          </p:nvPr>
        </p:nvSpPr>
        <p:spPr/>
        <p:txBody>
          <a:bodyPr/>
          <a:lstStyle/>
          <a:p>
            <a:endParaRPr lang="en-AU" dirty="0"/>
          </a:p>
        </p:txBody>
      </p:sp>
      <p:pic>
        <p:nvPicPr>
          <p:cNvPr id="7170" name="Picture 2" descr="C:\Users\hanavank\AppData\Local\Microsoft\Windows\Temporary Internet Files\Content.Outlook\OJV7CD8Q\IMG_15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189" y="1524000"/>
            <a:ext cx="8128000"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4558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Daddy’s Home 2</a:t>
            </a:r>
            <a:endParaRPr lang="en-AU" dirty="0"/>
          </a:p>
        </p:txBody>
      </p:sp>
      <p:sp>
        <p:nvSpPr>
          <p:cNvPr id="8" name="Content Placeholder 7"/>
          <p:cNvSpPr>
            <a:spLocks noGrp="1"/>
          </p:cNvSpPr>
          <p:nvPr>
            <p:ph idx="1"/>
          </p:nvPr>
        </p:nvSpPr>
        <p:spPr/>
        <p:txBody>
          <a:bodyPr/>
          <a:lstStyle/>
          <a:p>
            <a:endParaRPr lang="en-AU" dirty="0"/>
          </a:p>
        </p:txBody>
      </p:sp>
    </p:spTree>
    <p:extLst>
      <p:ext uri="{BB962C8B-B14F-4D97-AF65-F5344CB8AC3E}">
        <p14:creationId xmlns:p14="http://schemas.microsoft.com/office/powerpoint/2010/main" val="39007406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Thank You</a:t>
            </a:r>
            <a:endParaRPr lang="en-AU" dirty="0"/>
          </a:p>
        </p:txBody>
      </p:sp>
      <p:sp>
        <p:nvSpPr>
          <p:cNvPr id="6" name="Text Placeholder 5"/>
          <p:cNvSpPr>
            <a:spLocks noGrp="1"/>
          </p:cNvSpPr>
          <p:nvPr>
            <p:ph type="body" idx="1"/>
          </p:nvPr>
        </p:nvSpPr>
        <p:spPr>
          <a:xfrm>
            <a:off x="530352" y="3200400"/>
            <a:ext cx="7772400" cy="1013976"/>
          </a:xfrm>
        </p:spPr>
        <p:txBody>
          <a:bodyPr/>
          <a:lstStyle/>
          <a:p>
            <a:r>
              <a:rPr lang="en-AU" dirty="0" smtClean="0"/>
              <a:t>Kevin.hanavan@justice.wa.gov.au</a:t>
            </a:r>
            <a:endParaRPr lang="en-AU" dirty="0"/>
          </a:p>
        </p:txBody>
      </p:sp>
    </p:spTree>
    <p:extLst>
      <p:ext uri="{BB962C8B-B14F-4D97-AF65-F5344CB8AC3E}">
        <p14:creationId xmlns:p14="http://schemas.microsoft.com/office/powerpoint/2010/main" val="2531945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229600" cy="1143000"/>
          </a:xfrm>
        </p:spPr>
        <p:txBody>
          <a:bodyPr>
            <a:normAutofit fontScale="90000"/>
          </a:bodyPr>
          <a:lstStyle/>
          <a:p>
            <a:r>
              <a:rPr lang="en-AU" dirty="0" smtClean="0"/>
              <a:t>Pooh and Piglet - Looking for a </a:t>
            </a:r>
            <a:r>
              <a:rPr lang="en-AU" dirty="0"/>
              <a:t>W</a:t>
            </a:r>
            <a:r>
              <a:rPr lang="en-AU" dirty="0" smtClean="0"/>
              <a:t>oozle</a:t>
            </a:r>
            <a:endParaRPr lang="en-AU"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40815" y="1935163"/>
            <a:ext cx="5862369" cy="4389437"/>
          </a:xfrm>
        </p:spPr>
      </p:pic>
    </p:spTree>
    <p:extLst>
      <p:ext uri="{BB962C8B-B14F-4D97-AF65-F5344CB8AC3E}">
        <p14:creationId xmlns:p14="http://schemas.microsoft.com/office/powerpoint/2010/main" val="1904864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2011 Family Court Review </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A special edition on attachment, edited by Prof Jen McIntosh, interviews with:</a:t>
            </a:r>
          </a:p>
          <a:p>
            <a:r>
              <a:rPr lang="en-AU" dirty="0" smtClean="0"/>
              <a:t>Alan </a:t>
            </a:r>
            <a:r>
              <a:rPr lang="en-AU" dirty="0" err="1" smtClean="0"/>
              <a:t>Sroufe</a:t>
            </a:r>
            <a:endParaRPr lang="en-AU" dirty="0" smtClean="0"/>
          </a:p>
          <a:p>
            <a:r>
              <a:rPr lang="en-AU" dirty="0" smtClean="0"/>
              <a:t>Allan </a:t>
            </a:r>
            <a:r>
              <a:rPr lang="en-AU" dirty="0" err="1" smtClean="0"/>
              <a:t>Schore</a:t>
            </a:r>
            <a:endParaRPr lang="en-AU" dirty="0" smtClean="0"/>
          </a:p>
          <a:p>
            <a:r>
              <a:rPr lang="en-AU" dirty="0" smtClean="0"/>
              <a:t>Daniel Siegel</a:t>
            </a:r>
          </a:p>
          <a:p>
            <a:r>
              <a:rPr lang="en-AU" dirty="0" smtClean="0"/>
              <a:t>Carol George and Judith Solomon</a:t>
            </a:r>
          </a:p>
          <a:p>
            <a:r>
              <a:rPr lang="en-AU" dirty="0" smtClean="0"/>
              <a:t>Richard Bowlby</a:t>
            </a:r>
          </a:p>
          <a:p>
            <a:r>
              <a:rPr lang="en-AU" dirty="0" smtClean="0"/>
              <a:t>Everett Waters</a:t>
            </a:r>
          </a:p>
          <a:p>
            <a:pPr marL="0" indent="0">
              <a:buNone/>
            </a:pPr>
            <a:endParaRPr lang="en-AU" dirty="0" smtClean="0"/>
          </a:p>
          <a:p>
            <a:endParaRPr lang="en-AU" dirty="0"/>
          </a:p>
        </p:txBody>
      </p:sp>
    </p:spTree>
    <p:extLst>
      <p:ext uri="{BB962C8B-B14F-4D97-AF65-F5344CB8AC3E}">
        <p14:creationId xmlns:p14="http://schemas.microsoft.com/office/powerpoint/2010/main" val="1027154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2012 response</a:t>
            </a:r>
            <a:endParaRPr lang="en-AU" dirty="0"/>
          </a:p>
        </p:txBody>
      </p:sp>
      <p:sp>
        <p:nvSpPr>
          <p:cNvPr id="3" name="Content Placeholder 2"/>
          <p:cNvSpPr>
            <a:spLocks noGrp="1"/>
          </p:cNvSpPr>
          <p:nvPr>
            <p:ph idx="1"/>
          </p:nvPr>
        </p:nvSpPr>
        <p:spPr/>
        <p:txBody>
          <a:bodyPr>
            <a:normAutofit/>
          </a:bodyPr>
          <a:lstStyle/>
          <a:p>
            <a:r>
              <a:rPr lang="en-AU" b="1" dirty="0" smtClean="0"/>
              <a:t>Pamela </a:t>
            </a:r>
            <a:r>
              <a:rPr lang="en-AU" b="1" dirty="0" err="1" smtClean="0"/>
              <a:t>Ludolph</a:t>
            </a:r>
            <a:r>
              <a:rPr lang="en-AU" b="1" dirty="0" smtClean="0"/>
              <a:t> </a:t>
            </a:r>
            <a:r>
              <a:rPr lang="en-AU" dirty="0" smtClean="0"/>
              <a:t>– The Special Edition on Attachment: A wasted Overreaching </a:t>
            </a:r>
            <a:r>
              <a:rPr lang="en-AU" dirty="0" err="1" smtClean="0"/>
              <a:t>Theaory</a:t>
            </a:r>
            <a:r>
              <a:rPr lang="en-AU" dirty="0" smtClean="0"/>
              <a:t> and Data</a:t>
            </a:r>
          </a:p>
          <a:p>
            <a:pPr marL="0" indent="0">
              <a:buNone/>
            </a:pPr>
            <a:endParaRPr lang="en-AU" dirty="0" smtClean="0"/>
          </a:p>
          <a:p>
            <a:r>
              <a:rPr lang="en-AU" b="1" dirty="0" smtClean="0"/>
              <a:t>Michael Lamb </a:t>
            </a:r>
            <a:r>
              <a:rPr lang="en-AU" dirty="0" smtClean="0"/>
              <a:t>– A Wasted Opportunity to Engage with the Literature of Attachment Research for Family Court Professionals</a:t>
            </a:r>
          </a:p>
          <a:p>
            <a:pPr marL="0" indent="0">
              <a:buNone/>
            </a:pPr>
            <a:endParaRPr lang="en-AU" dirty="0" smtClean="0"/>
          </a:p>
          <a:p>
            <a:r>
              <a:rPr lang="en-AU" b="1" dirty="0" smtClean="0"/>
              <a:t>Richard </a:t>
            </a:r>
            <a:r>
              <a:rPr lang="en-AU" b="1" dirty="0" err="1" smtClean="0"/>
              <a:t>Warshak</a:t>
            </a:r>
            <a:r>
              <a:rPr lang="en-AU" b="1" dirty="0"/>
              <a:t> </a:t>
            </a:r>
            <a:r>
              <a:rPr lang="en-AU" dirty="0"/>
              <a:t>- Social science and parenting plans for young children: A consensus report.</a:t>
            </a:r>
          </a:p>
        </p:txBody>
      </p:sp>
    </p:spTree>
    <p:extLst>
      <p:ext uri="{BB962C8B-B14F-4D97-AF65-F5344CB8AC3E}">
        <p14:creationId xmlns:p14="http://schemas.microsoft.com/office/powerpoint/2010/main" val="2532251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What were to contentious issues?</a:t>
            </a:r>
            <a:endParaRPr lang="en-AU" dirty="0"/>
          </a:p>
        </p:txBody>
      </p:sp>
      <p:sp>
        <p:nvSpPr>
          <p:cNvPr id="3" name="Content Placeholder 2"/>
          <p:cNvSpPr>
            <a:spLocks noGrp="1"/>
          </p:cNvSpPr>
          <p:nvPr>
            <p:ph idx="1"/>
          </p:nvPr>
        </p:nvSpPr>
        <p:spPr/>
        <p:txBody>
          <a:bodyPr/>
          <a:lstStyle/>
          <a:p>
            <a:r>
              <a:rPr lang="en-AU" dirty="0" smtClean="0"/>
              <a:t>Monotropy – primary attachment figure</a:t>
            </a:r>
            <a:endParaRPr lang="en-AU" dirty="0" smtClean="0"/>
          </a:p>
          <a:p>
            <a:pPr marL="0" indent="0">
              <a:buNone/>
            </a:pPr>
            <a:endParaRPr lang="en-AU" dirty="0" smtClean="0"/>
          </a:p>
          <a:p>
            <a:r>
              <a:rPr lang="en-AU" dirty="0" smtClean="0"/>
              <a:t>Maternal deprivation</a:t>
            </a:r>
          </a:p>
          <a:p>
            <a:pPr marL="0" indent="0">
              <a:buNone/>
            </a:pPr>
            <a:endParaRPr lang="en-AU" dirty="0" smtClean="0"/>
          </a:p>
          <a:p>
            <a:r>
              <a:rPr lang="en-AU" dirty="0" smtClean="0"/>
              <a:t>The role of the </a:t>
            </a:r>
            <a:r>
              <a:rPr lang="en-AU" dirty="0" smtClean="0"/>
              <a:t>fathers:</a:t>
            </a:r>
          </a:p>
          <a:p>
            <a:endParaRPr lang="en-AU" dirty="0"/>
          </a:p>
        </p:txBody>
      </p:sp>
    </p:spTree>
    <p:extLst>
      <p:ext uri="{BB962C8B-B14F-4D97-AF65-F5344CB8AC3E}">
        <p14:creationId xmlns:p14="http://schemas.microsoft.com/office/powerpoint/2010/main" val="4267978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Monotropy</a:t>
            </a:r>
            <a:endParaRPr lang="en-AU" dirty="0"/>
          </a:p>
        </p:txBody>
      </p:sp>
      <p:sp>
        <p:nvSpPr>
          <p:cNvPr id="3" name="Content Placeholder 2"/>
          <p:cNvSpPr>
            <a:spLocks noGrp="1"/>
          </p:cNvSpPr>
          <p:nvPr>
            <p:ph idx="1"/>
          </p:nvPr>
        </p:nvSpPr>
        <p:spPr/>
        <p:txBody>
          <a:bodyPr/>
          <a:lstStyle/>
          <a:p>
            <a:r>
              <a:rPr lang="en-AU" dirty="0" smtClean="0"/>
              <a:t>The idea that infants form attachment relationships with a single caregiver before all other important relationships.</a:t>
            </a:r>
          </a:p>
          <a:p>
            <a:endParaRPr lang="en-AU" dirty="0" smtClean="0"/>
          </a:p>
          <a:p>
            <a:endParaRPr lang="en-AU" dirty="0"/>
          </a:p>
          <a:p>
            <a:r>
              <a:rPr lang="en-AU" dirty="0" smtClean="0"/>
              <a:t>“ … (monotropy) is a concept proposed but later abandoned by John Bowlby (1969)”</a:t>
            </a:r>
          </a:p>
          <a:p>
            <a:pPr marL="393192" lvl="1" indent="0" algn="r">
              <a:buNone/>
            </a:pPr>
            <a:r>
              <a:rPr lang="en-AU" dirty="0" smtClean="0"/>
              <a:t>Richard </a:t>
            </a:r>
            <a:r>
              <a:rPr lang="en-AU" dirty="0" err="1" smtClean="0"/>
              <a:t>Warshak</a:t>
            </a:r>
            <a:r>
              <a:rPr lang="en-AU" dirty="0" smtClean="0"/>
              <a:t> (2012)</a:t>
            </a:r>
            <a:endParaRPr lang="en-AU" dirty="0"/>
          </a:p>
        </p:txBody>
      </p:sp>
    </p:spTree>
    <p:extLst>
      <p:ext uri="{BB962C8B-B14F-4D97-AF65-F5344CB8AC3E}">
        <p14:creationId xmlns:p14="http://schemas.microsoft.com/office/powerpoint/2010/main" val="1204662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7200</TotalTime>
  <Words>1800</Words>
  <Application>Microsoft Office PowerPoint</Application>
  <PresentationFormat>On-screen Show (4:3)</PresentationFormat>
  <Paragraphs>259</Paragraphs>
  <Slides>47</Slides>
  <Notes>44</Notes>
  <HiddenSlides>0</HiddenSlides>
  <MMClips>2</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Flow</vt:lpstr>
      <vt:lpstr>Fathering and attachment</vt:lpstr>
      <vt:lpstr>Kramer vs Kramer </vt:lpstr>
      <vt:lpstr>Kramer vs Kramer </vt:lpstr>
      <vt:lpstr>What we will cover today</vt:lpstr>
      <vt:lpstr>Pooh and Piglet - Looking for a Woozle</vt:lpstr>
      <vt:lpstr>2011 Family Court Review </vt:lpstr>
      <vt:lpstr>2012 response</vt:lpstr>
      <vt:lpstr>What were to contentious issues?</vt:lpstr>
      <vt:lpstr>Monotropy</vt:lpstr>
      <vt:lpstr>Michael Lamb</vt:lpstr>
      <vt:lpstr>The Bowlby – Ainsworth tradition</vt:lpstr>
      <vt:lpstr>What I hope to show</vt:lpstr>
      <vt:lpstr>Maternal deprivation</vt:lpstr>
      <vt:lpstr>Maternal Deprivation critiqued</vt:lpstr>
      <vt:lpstr>PowerPoint Presentation</vt:lpstr>
      <vt:lpstr>Michael Rutter </vt:lpstr>
      <vt:lpstr>Mary Ainsworth </vt:lpstr>
      <vt:lpstr>Bowlby’s early theory of attachment</vt:lpstr>
      <vt:lpstr>Bowlby’s early theory of attachment</vt:lpstr>
      <vt:lpstr>Ainsworth’s initial research</vt:lpstr>
      <vt:lpstr>Schaffer &amp; Emerson 1964</vt:lpstr>
      <vt:lpstr>Bowlby responds - 1969</vt:lpstr>
      <vt:lpstr>Michael Lamb</vt:lpstr>
      <vt:lpstr>Michael Lamb</vt:lpstr>
      <vt:lpstr>Mary Main</vt:lpstr>
      <vt:lpstr>Bowlby responded - 1982 </vt:lpstr>
      <vt:lpstr>Bowlby’s final word - 1988</vt:lpstr>
      <vt:lpstr>Grossman &amp; Grossman</vt:lpstr>
      <vt:lpstr>Grossman &amp; Grossman</vt:lpstr>
      <vt:lpstr>Bretherton, Lambert, &amp; Golby 2005</vt:lpstr>
      <vt:lpstr>Gender vs Gender Roles</vt:lpstr>
      <vt:lpstr>Sir Richard Bowlby</vt:lpstr>
      <vt:lpstr>Sir Richard Bowlby model of attachment</vt:lpstr>
      <vt:lpstr>PowerPoint Presentation</vt:lpstr>
      <vt:lpstr>Sir Richard Bowlby - 2010</vt:lpstr>
      <vt:lpstr>Going off on a tangent</vt:lpstr>
      <vt:lpstr>Bowlby – Ainsworth tradition</vt:lpstr>
      <vt:lpstr>Can this history help?</vt:lpstr>
      <vt:lpstr>What did they conclude?</vt:lpstr>
      <vt:lpstr>McIntosh, Pruett &amp; Kelly 2014</vt:lpstr>
      <vt:lpstr>McIntosh, Pruett &amp; Kelly 2014</vt:lpstr>
      <vt:lpstr>McIntosh, Pruett &amp; Kelly 2014</vt:lpstr>
      <vt:lpstr>What about the neuroscience</vt:lpstr>
      <vt:lpstr>Anthropology</vt:lpstr>
      <vt:lpstr>Parental conflict</vt:lpstr>
      <vt:lpstr>Daddy’s Home 2</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Would you like sauce with that?</dc:title>
  <dc:creator>Aileen</dc:creator>
  <cp:lastModifiedBy>Hanavan, Kevin</cp:lastModifiedBy>
  <cp:revision>34</cp:revision>
  <cp:lastPrinted>2018-05-30T05:07:33Z</cp:lastPrinted>
  <dcterms:created xsi:type="dcterms:W3CDTF">2018-05-22T03:30:32Z</dcterms:created>
  <dcterms:modified xsi:type="dcterms:W3CDTF">2018-05-30T23:36:35Z</dcterms:modified>
</cp:coreProperties>
</file>